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56" r:id="rId2"/>
    <p:sldId id="372" r:id="rId3"/>
    <p:sldId id="379" r:id="rId4"/>
    <p:sldId id="330" r:id="rId5"/>
    <p:sldId id="378" r:id="rId6"/>
    <p:sldId id="380" r:id="rId7"/>
    <p:sldId id="381" r:id="rId8"/>
    <p:sldId id="382" r:id="rId9"/>
    <p:sldId id="383" r:id="rId10"/>
    <p:sldId id="384" r:id="rId11"/>
    <p:sldId id="385" r:id="rId12"/>
    <p:sldId id="386" r:id="rId13"/>
    <p:sldId id="387" r:id="rId14"/>
    <p:sldId id="388" r:id="rId15"/>
    <p:sldId id="346" r:id="rId16"/>
    <p:sldId id="338" r:id="rId17"/>
  </p:sldIdLst>
  <p:sldSz cx="9144000" cy="6858000" type="screen4x3"/>
  <p:notesSz cx="6797675" cy="992663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404E52B0-4474-4314-ADAA-FE546F656C06}">
          <p14:sldIdLst>
            <p14:sldId id="256"/>
            <p14:sldId id="372"/>
            <p14:sldId id="379"/>
            <p14:sldId id="330"/>
            <p14:sldId id="378"/>
            <p14:sldId id="380"/>
            <p14:sldId id="381"/>
            <p14:sldId id="382"/>
            <p14:sldId id="383"/>
            <p14:sldId id="384"/>
            <p14:sldId id="385"/>
            <p14:sldId id="386"/>
            <p14:sldId id="387"/>
            <p14:sldId id="388"/>
            <p14:sldId id="346"/>
          </p14:sldIdLst>
        </p14:section>
        <p14:section name="Section sans titre" id="{1C093AF8-7E5D-4D05-A8AD-E8A37531782E}">
          <p14:sldIdLst>
            <p14:sldId id="33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de" initials="A" lastIdx="1" clrIdx="0">
    <p:extLst>
      <p:ext uri="{19B8F6BF-5375-455C-9EA6-DF929625EA0E}">
        <p15:presenceInfo xmlns:p15="http://schemas.microsoft.com/office/powerpoint/2012/main" userId="Aud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85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99" autoAdjust="0"/>
    <p:restoredTop sz="94591" autoAdjust="0"/>
  </p:normalViewPr>
  <p:slideViewPr>
    <p:cSldViewPr>
      <p:cViewPr varScale="1">
        <p:scale>
          <a:sx n="94" d="100"/>
          <a:sy n="94" d="100"/>
        </p:scale>
        <p:origin x="84" y="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758DB6D7-8F52-4627-82B0-64427F6CAB12}" type="datetimeFigureOut">
              <a:rPr lang="nl-BE" smtClean="0"/>
              <a:pPr/>
              <a:t>11/03/2021</a:t>
            </a:fld>
            <a:endParaRPr lang="nl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nl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nl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3" y="9428584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75C4EDC4-455B-4733-8C64-492D5422F733}" type="slidenum">
              <a:rPr lang="nl-BE" smtClean="0"/>
              <a:pPr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1030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4EDC4-455B-4733-8C64-492D5422F733}" type="slidenum">
              <a:rPr lang="nl-BE" smtClean="0"/>
              <a:pPr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97299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4EDC4-455B-4733-8C64-492D5422F733}" type="slidenum">
              <a:rPr lang="nl-BE" smtClean="0"/>
              <a:pPr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72166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4EDC4-455B-4733-8C64-492D5422F733}" type="slidenum">
              <a:rPr lang="nl-BE" smtClean="0"/>
              <a:pPr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70940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D28E056-52BD-4544-987D-909982DE4E19}" type="datetimeFigureOut">
              <a:rPr lang="nl-BE" smtClean="0"/>
              <a:pPr/>
              <a:t>11/03/2021</a:t>
            </a:fld>
            <a:endParaRPr lang="nl-BE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08021BE-261D-4825-9E4C-8B0CD788F06A}" type="slidenum">
              <a:rPr lang="nl-BE" smtClean="0"/>
              <a:pPr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8E056-52BD-4544-987D-909982DE4E19}" type="datetimeFigureOut">
              <a:rPr lang="nl-BE" smtClean="0"/>
              <a:pPr/>
              <a:t>11/03/2021</a:t>
            </a:fld>
            <a:endParaRPr lang="nl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021BE-261D-4825-9E4C-8B0CD788F06A}" type="slidenum">
              <a:rPr lang="nl-BE" smtClean="0"/>
              <a:pPr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D28E056-52BD-4544-987D-909982DE4E19}" type="datetimeFigureOut">
              <a:rPr lang="nl-BE" smtClean="0"/>
              <a:pPr/>
              <a:t>11/03/2021</a:t>
            </a:fld>
            <a:endParaRPr lang="nl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nl-BE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08021BE-261D-4825-9E4C-8B0CD788F06A}" type="slidenum">
              <a:rPr lang="nl-BE" smtClean="0"/>
              <a:pPr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8E056-52BD-4544-987D-909982DE4E19}" type="datetimeFigureOut">
              <a:rPr lang="nl-BE" smtClean="0"/>
              <a:pPr/>
              <a:t>11/03/2021</a:t>
            </a:fld>
            <a:endParaRPr lang="nl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08021BE-261D-4825-9E4C-8B0CD788F06A}" type="slidenum">
              <a:rPr lang="nl-BE" smtClean="0"/>
              <a:pPr/>
              <a:t>‹N°›</a:t>
            </a:fld>
            <a:endParaRPr lang="nl-BE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8E056-52BD-4544-987D-909982DE4E19}" type="datetimeFigureOut">
              <a:rPr lang="nl-BE" smtClean="0"/>
              <a:pPr/>
              <a:t>11/03/2021</a:t>
            </a:fld>
            <a:endParaRPr lang="nl-BE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08021BE-261D-4825-9E4C-8B0CD788F06A}" type="slidenum">
              <a:rPr lang="nl-BE" smtClean="0"/>
              <a:pPr/>
              <a:t>‹N°›</a:t>
            </a:fld>
            <a:endParaRPr lang="nl-BE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D28E056-52BD-4544-987D-909982DE4E19}" type="datetimeFigureOut">
              <a:rPr lang="nl-BE" smtClean="0"/>
              <a:pPr/>
              <a:t>11/03/2021</a:t>
            </a:fld>
            <a:endParaRPr lang="nl-BE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08021BE-261D-4825-9E4C-8B0CD788F06A}" type="slidenum">
              <a:rPr lang="nl-BE" smtClean="0"/>
              <a:pPr/>
              <a:t>‹N°›</a:t>
            </a:fld>
            <a:endParaRPr lang="nl-BE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D28E056-52BD-4544-987D-909982DE4E19}" type="datetimeFigureOut">
              <a:rPr lang="nl-BE" smtClean="0"/>
              <a:pPr/>
              <a:t>11/03/2021</a:t>
            </a:fld>
            <a:endParaRPr lang="nl-BE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08021BE-261D-4825-9E4C-8B0CD788F06A}" type="slidenum">
              <a:rPr lang="nl-BE" smtClean="0"/>
              <a:pPr/>
              <a:t>‹N°›</a:t>
            </a:fld>
            <a:endParaRPr lang="nl-BE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nl-BE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8E056-52BD-4544-987D-909982DE4E19}" type="datetimeFigureOut">
              <a:rPr lang="nl-BE" smtClean="0"/>
              <a:pPr/>
              <a:t>11/03/2021</a:t>
            </a:fld>
            <a:endParaRPr lang="nl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08021BE-261D-4825-9E4C-8B0CD788F06A}" type="slidenum">
              <a:rPr lang="nl-BE" smtClean="0"/>
              <a:pPr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8E056-52BD-4544-987D-909982DE4E19}" type="datetimeFigureOut">
              <a:rPr lang="nl-BE" smtClean="0"/>
              <a:pPr/>
              <a:t>11/03/2021</a:t>
            </a:fld>
            <a:endParaRPr lang="nl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08021BE-261D-4825-9E4C-8B0CD788F06A}" type="slidenum">
              <a:rPr lang="nl-BE" smtClean="0"/>
              <a:pPr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8E056-52BD-4544-987D-909982DE4E19}" type="datetimeFigureOut">
              <a:rPr lang="nl-BE" smtClean="0"/>
              <a:pPr/>
              <a:t>11/03/2021</a:t>
            </a:fld>
            <a:endParaRPr lang="nl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08021BE-261D-4825-9E4C-8B0CD788F06A}" type="slidenum">
              <a:rPr lang="nl-BE" smtClean="0"/>
              <a:pPr/>
              <a:t>‹N°›</a:t>
            </a:fld>
            <a:endParaRPr lang="nl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D28E056-52BD-4544-987D-909982DE4E19}" type="datetimeFigureOut">
              <a:rPr lang="nl-BE" smtClean="0"/>
              <a:pPr/>
              <a:t>11/03/2021</a:t>
            </a:fld>
            <a:endParaRPr lang="nl-BE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08021BE-261D-4825-9E4C-8B0CD788F06A}" type="slidenum">
              <a:rPr lang="nl-BE" smtClean="0"/>
              <a:pPr/>
              <a:t>‹N°›</a:t>
            </a:fld>
            <a:endParaRPr lang="nl-BE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nl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D28E056-52BD-4544-987D-909982DE4E19}" type="datetimeFigureOut">
              <a:rPr lang="nl-BE" smtClean="0"/>
              <a:pPr/>
              <a:t>11/03/2021</a:t>
            </a:fld>
            <a:endParaRPr lang="nl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08021BE-261D-4825-9E4C-8B0CD788F06A}" type="slidenum">
              <a:rPr lang="nl-BE" smtClean="0"/>
              <a:pPr/>
              <a:t>‹N°›</a:t>
            </a:fld>
            <a:endParaRPr lang="nl-B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5000"/>
              </a:schemeClr>
            </a:gs>
            <a:gs pos="50000">
              <a:schemeClr val="bg2">
                <a:lumMod val="85000"/>
              </a:schemeClr>
            </a:gs>
            <a:gs pos="100000">
              <a:schemeClr val="bg2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419872" y="6050037"/>
            <a:ext cx="3096344" cy="685800"/>
          </a:xfrm>
        </p:spPr>
        <p:txBody>
          <a:bodyPr>
            <a:noAutofit/>
          </a:bodyPr>
          <a:lstStyle/>
          <a:p>
            <a:r>
              <a:rPr lang="fr-BE" sz="1600" dirty="0">
                <a:latin typeface="Comic Sans MS" pitchFamily="66" charset="0"/>
                <a:cs typeface="Sakkal Majalla" pitchFamily="2" charset="-78"/>
              </a:rPr>
              <a:t>The </a:t>
            </a:r>
            <a:r>
              <a:rPr lang="fr-BE" sz="1600" dirty="0" err="1">
                <a:latin typeface="Comic Sans MS" pitchFamily="66" charset="0"/>
                <a:cs typeface="Sakkal Majalla" pitchFamily="2" charset="-78"/>
              </a:rPr>
              <a:t>key</a:t>
            </a:r>
            <a:r>
              <a:rPr lang="fr-BE" sz="1600" dirty="0">
                <a:latin typeface="Comic Sans MS" pitchFamily="66" charset="0"/>
                <a:cs typeface="Sakkal Majalla" pitchFamily="2" charset="-78"/>
              </a:rPr>
              <a:t> for a </a:t>
            </a:r>
            <a:r>
              <a:rPr lang="fr-BE" sz="1600" dirty="0" err="1">
                <a:latin typeface="Comic Sans MS" pitchFamily="66" charset="0"/>
                <a:cs typeface="Sakkal Majalla" pitchFamily="2" charset="-78"/>
              </a:rPr>
              <a:t>better</a:t>
            </a:r>
            <a:r>
              <a:rPr lang="fr-BE" sz="1600" dirty="0">
                <a:latin typeface="Comic Sans MS" pitchFamily="66" charset="0"/>
                <a:cs typeface="Sakkal Majalla" pitchFamily="2" charset="-78"/>
              </a:rPr>
              <a:t> </a:t>
            </a:r>
            <a:r>
              <a:rPr lang="fr-BE" sz="1600" dirty="0" err="1">
                <a:latin typeface="Comic Sans MS" pitchFamily="66" charset="0"/>
                <a:cs typeface="Sakkal Majalla" pitchFamily="2" charset="-78"/>
              </a:rPr>
              <a:t>project</a:t>
            </a:r>
            <a:endParaRPr lang="nl-BE" sz="1600" dirty="0">
              <a:latin typeface="Comic Sans MS" pitchFamily="66" charset="0"/>
              <a:cs typeface="Sakkal Majalla" pitchFamily="2" charset="-78"/>
            </a:endParaRPr>
          </a:p>
        </p:txBody>
      </p:sp>
      <p:pic>
        <p:nvPicPr>
          <p:cNvPr id="5" name="Image 4" descr="LOGO COMPLE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700000" y="2708920"/>
            <a:ext cx="3420380" cy="2280253"/>
          </a:xfrm>
          <a:prstGeom prst="rect">
            <a:avLst/>
          </a:prstGeom>
        </p:spPr>
      </p:pic>
      <p:pic>
        <p:nvPicPr>
          <p:cNvPr id="6" name="Image 5" descr="iStock_000001337915Smal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555776" y="6093296"/>
            <a:ext cx="612000" cy="612000"/>
          </a:xfrm>
          <a:prstGeom prst="rect">
            <a:avLst/>
          </a:prstGeom>
        </p:spPr>
      </p:pic>
      <p:pic>
        <p:nvPicPr>
          <p:cNvPr id="8" name="Image 7" descr="iStock_000007483293XSmal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332656"/>
            <a:ext cx="2054400" cy="1540800"/>
          </a:xfrm>
          <a:prstGeom prst="rect">
            <a:avLst/>
          </a:prstGeom>
        </p:spPr>
      </p:pic>
      <p:pic>
        <p:nvPicPr>
          <p:cNvPr id="10" name="Image 9" descr="iStock_000013592574Small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3419872" y="332656"/>
            <a:ext cx="2088232" cy="1540800"/>
          </a:xfrm>
          <a:prstGeom prst="rect">
            <a:avLst/>
          </a:prstGeom>
        </p:spPr>
      </p:pic>
      <p:pic>
        <p:nvPicPr>
          <p:cNvPr id="11" name="Image 10" descr="iStock_000004757549XSmall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6444208" y="332656"/>
            <a:ext cx="2088232" cy="1540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5000"/>
              </a:schemeClr>
            </a:gs>
            <a:gs pos="50000">
              <a:schemeClr val="bg2">
                <a:lumMod val="85000"/>
              </a:schemeClr>
            </a:gs>
            <a:gs pos="100000">
              <a:schemeClr val="bg2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 SEU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7504" y="188640"/>
            <a:ext cx="1224136" cy="868742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0E99EA26-2473-4BED-8D73-A63F358D9E12}"/>
              </a:ext>
            </a:extLst>
          </p:cNvPr>
          <p:cNvSpPr txBox="1">
            <a:spLocks/>
          </p:cNvSpPr>
          <p:nvPr/>
        </p:nvSpPr>
        <p:spPr>
          <a:xfrm>
            <a:off x="4896036" y="4674653"/>
            <a:ext cx="4104456" cy="1750349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sz="1200" dirty="0">
                <a:latin typeface="Comic Sans MS" panose="030F0702030302020204" pitchFamily="66" charset="0"/>
              </a:rPr>
              <a:t>Végétation </a:t>
            </a:r>
          </a:p>
          <a:p>
            <a:pPr marL="284400" indent="-284400">
              <a:buFont typeface="Arial" panose="020B0604020202020204" pitchFamily="34" charset="0"/>
              <a:buChar char="•"/>
            </a:pPr>
            <a:r>
              <a:rPr lang="fr-FR" sz="1200" dirty="0">
                <a:latin typeface="Comic Sans MS" panose="030F0702030302020204" pitchFamily="66" charset="0"/>
              </a:rPr>
              <a:t>Plantation de 8 arbres</a:t>
            </a:r>
          </a:p>
          <a:p>
            <a:pPr marL="284400" indent="-284400">
              <a:buFont typeface="Arial" panose="020B0604020202020204" pitchFamily="34" charset="0"/>
              <a:buChar char="•"/>
            </a:pPr>
            <a:r>
              <a:rPr lang="fr-FR" sz="1200" dirty="0">
                <a:latin typeface="Comic Sans MS" panose="030F0702030302020204" pitchFamily="66" charset="0"/>
              </a:rPr>
              <a:t>Embellissement de l’espace grâce à la création de massifs arbustifs et grâce au placement de mobilier urbain et d’enrochement</a:t>
            </a:r>
          </a:p>
          <a:p>
            <a:endParaRPr lang="fr-FR" sz="1200" dirty="0">
              <a:latin typeface="Comic Sans MS" panose="030F0702030302020204" pitchFamily="66" charset="0"/>
            </a:endParaRPr>
          </a:p>
          <a:p>
            <a:r>
              <a:rPr lang="fr-FR" sz="1200" dirty="0">
                <a:latin typeface="Comic Sans MS" panose="030F0702030302020204" pitchFamily="66" charset="0"/>
              </a:rPr>
              <a:t>Ecoulement des eaux : </a:t>
            </a:r>
          </a:p>
          <a:p>
            <a:pPr marL="540000" lvl="0" indent="-285750">
              <a:buFont typeface="Courier New" panose="02070309020205020404" pitchFamily="49" charset="0"/>
              <a:buChar char="o"/>
            </a:pPr>
            <a:r>
              <a:rPr lang="fr-FR" sz="1200" dirty="0">
                <a:latin typeface="Comic Sans MS" panose="030F0702030302020204" pitchFamily="66" charset="0"/>
              </a:rPr>
              <a:t>L’eau s’écoule au niveau des filets d’eau et est récolté dans les zones de plantations</a:t>
            </a:r>
          </a:p>
          <a:p>
            <a:pPr marL="540000" lvl="0" indent="-285750">
              <a:buFont typeface="Courier New" panose="02070309020205020404" pitchFamily="49" charset="0"/>
              <a:buChar char="o"/>
            </a:pPr>
            <a:r>
              <a:rPr lang="fr-FR" sz="1200" dirty="0">
                <a:latin typeface="Comic Sans MS" panose="030F0702030302020204" pitchFamily="66" charset="0"/>
              </a:rPr>
              <a:t>Pavés poreux sur l’ensemble de la rue</a:t>
            </a:r>
          </a:p>
          <a:p>
            <a:pPr marL="540000" lvl="0" indent="-285750">
              <a:buFont typeface="Courier New" panose="02070309020205020404" pitchFamily="49" charset="0"/>
              <a:buChar char="o"/>
            </a:pPr>
            <a:r>
              <a:rPr lang="fr-FR" sz="1200" dirty="0">
                <a:latin typeface="Comic Sans MS" panose="030F0702030302020204" pitchFamily="66" charset="0"/>
              </a:rPr>
              <a:t>Presque aucun rejet dans l’égout</a:t>
            </a:r>
          </a:p>
          <a:p>
            <a:pPr lvl="0"/>
            <a:endParaRPr lang="fr-FR" sz="1300" dirty="0">
              <a:latin typeface="Comic Sans MS" panose="030F0702030302020204" pitchFamily="66" charset="0"/>
            </a:endParaRPr>
          </a:p>
          <a:p>
            <a:pPr lvl="0"/>
            <a:endParaRPr lang="fr-FR" sz="1300" dirty="0">
              <a:latin typeface="Comic Sans MS" panose="030F0702030302020204" pitchFamily="66" charset="0"/>
            </a:endParaRPr>
          </a:p>
          <a:p>
            <a:pPr lvl="0"/>
            <a:r>
              <a:rPr lang="fr-FR" sz="1300" dirty="0">
                <a:latin typeface="Comic Sans MS" panose="030F0702030302020204" pitchFamily="66" charset="0"/>
              </a:rPr>
              <a:t> </a:t>
            </a:r>
            <a:endParaRPr lang="fr-BE" sz="1300" dirty="0">
              <a:latin typeface="Comic Sans MS" panose="030F0702030302020204" pitchFamily="66" charset="0"/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E5B9CD73-8048-4200-A563-284CADDC86CC}"/>
              </a:ext>
            </a:extLst>
          </p:cNvPr>
          <p:cNvSpPr txBox="1">
            <a:spLocks/>
          </p:cNvSpPr>
          <p:nvPr/>
        </p:nvSpPr>
        <p:spPr>
          <a:xfrm>
            <a:off x="153849" y="4679334"/>
            <a:ext cx="4490159" cy="2178666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fr-FR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Vegetatie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fr-FR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Aanplanten van 8 bomen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Verfraaiing</a:t>
            </a:r>
            <a:r>
              <a:rPr lang="es-E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van de </a:t>
            </a:r>
            <a:r>
              <a:rPr lang="es-ES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ruimte</a:t>
            </a:r>
            <a:r>
              <a:rPr lang="es-E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dankzij</a:t>
            </a:r>
            <a:r>
              <a:rPr lang="es-E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struiken</a:t>
            </a:r>
            <a:r>
              <a:rPr lang="es-E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es-ES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aanbrengen</a:t>
            </a:r>
            <a:r>
              <a:rPr lang="es-E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van </a:t>
            </a:r>
            <a:r>
              <a:rPr lang="es-ES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straatmeubilair</a:t>
            </a:r>
            <a:r>
              <a:rPr lang="es-E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en </a:t>
            </a:r>
            <a:r>
              <a:rPr lang="es-ES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rotsblokken</a:t>
            </a:r>
            <a:endParaRPr lang="nl-NL" altLang="fr-FR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nl-NL" altLang="fr-FR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nl-NL" altLang="fr-FR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nl-NL" altLang="fr-FR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Waterafvoer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Het</a:t>
            </a:r>
            <a:r>
              <a:rPr lang="es-E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water</a:t>
            </a:r>
            <a:r>
              <a:rPr lang="es-E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vloeit</a:t>
            </a:r>
            <a:r>
              <a:rPr lang="es-E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langs</a:t>
            </a:r>
            <a:r>
              <a:rPr lang="es-E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de </a:t>
            </a:r>
            <a:r>
              <a:rPr lang="es-ES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watergoot</a:t>
            </a:r>
            <a:r>
              <a:rPr lang="es-E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en </a:t>
            </a:r>
            <a:r>
              <a:rPr lang="es-ES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wordt</a:t>
            </a:r>
            <a:r>
              <a:rPr lang="es-E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opgevangen</a:t>
            </a:r>
            <a:r>
              <a:rPr lang="es-E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in de </a:t>
            </a:r>
            <a:r>
              <a:rPr lang="es-ES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beplanting</a:t>
            </a:r>
            <a:r>
              <a:rPr lang="es-E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Drainerende</a:t>
            </a:r>
            <a:r>
              <a:rPr lang="fr-FR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kasseien</a:t>
            </a:r>
            <a:r>
              <a:rPr lang="fr-FR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over</a:t>
            </a:r>
            <a:r>
              <a:rPr lang="es-E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de hele </a:t>
            </a:r>
            <a:r>
              <a:rPr lang="es-ES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straat</a:t>
            </a:r>
            <a:endParaRPr lang="fr-FR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Bijna</a:t>
            </a:r>
            <a:r>
              <a:rPr lang="fr-FR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geen</a:t>
            </a:r>
            <a:r>
              <a:rPr lang="fr-FR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afvoer</a:t>
            </a:r>
            <a:r>
              <a:rPr lang="fr-FR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in de </a:t>
            </a:r>
            <a:r>
              <a:rPr lang="fr-FR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riolering</a:t>
            </a:r>
            <a:endParaRPr lang="fr-FR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nl-NL" altLang="fr-FR" sz="13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fr-FR" sz="13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22AB2151-977E-43B0-AE75-60C433635CC5}"/>
              </a:ext>
            </a:extLst>
          </p:cNvPr>
          <p:cNvSpPr txBox="1">
            <a:spLocks/>
          </p:cNvSpPr>
          <p:nvPr/>
        </p:nvSpPr>
        <p:spPr>
          <a:xfrm>
            <a:off x="1763688" y="188640"/>
            <a:ext cx="6264696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Woonerf</a:t>
            </a:r>
            <a:br>
              <a:rPr lang="fr-FR" sz="20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fr-FR" sz="2000" dirty="0">
                <a:latin typeface="Comic Sans MS" panose="030F0702030302020204" pitchFamily="66" charset="0"/>
              </a:rPr>
              <a:t>Zone résidentielle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B4CC141E-66E8-433E-902E-7813436AD9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89" y="1628800"/>
            <a:ext cx="8789021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84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5000"/>
              </a:schemeClr>
            </a:gs>
            <a:gs pos="50000">
              <a:schemeClr val="bg2">
                <a:lumMod val="85000"/>
              </a:schemeClr>
            </a:gs>
            <a:gs pos="100000">
              <a:schemeClr val="bg2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 SEU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7504" y="188640"/>
            <a:ext cx="1224136" cy="868742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0E99EA26-2473-4BED-8D73-A63F358D9E12}"/>
              </a:ext>
            </a:extLst>
          </p:cNvPr>
          <p:cNvSpPr txBox="1">
            <a:spLocks/>
          </p:cNvSpPr>
          <p:nvPr/>
        </p:nvSpPr>
        <p:spPr>
          <a:xfrm>
            <a:off x="4801896" y="4296447"/>
            <a:ext cx="4212468" cy="30600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sz="1200" dirty="0">
                <a:latin typeface="Comic Sans MS" panose="030F0702030302020204" pitchFamily="66" charset="0"/>
              </a:rPr>
              <a:t>Eclairage </a:t>
            </a:r>
          </a:p>
          <a:p>
            <a:pPr marL="284400" indent="-284400">
              <a:buFont typeface="Arial" panose="020B0604020202020204" pitchFamily="34" charset="0"/>
              <a:buChar char="•"/>
            </a:pPr>
            <a:r>
              <a:rPr lang="fr-FR" sz="1200" dirty="0">
                <a:latin typeface="Comic Sans MS" panose="030F0702030302020204" pitchFamily="66" charset="0"/>
              </a:rPr>
              <a:t>Projet de </a:t>
            </a:r>
            <a:r>
              <a:rPr lang="fr-FR" sz="1200" dirty="0" err="1">
                <a:latin typeface="Comic Sans MS" panose="030F0702030302020204" pitchFamily="66" charset="0"/>
              </a:rPr>
              <a:t>Sibelga</a:t>
            </a:r>
            <a:r>
              <a:rPr lang="fr-FR" sz="1200" dirty="0">
                <a:latin typeface="Comic Sans MS" panose="030F0702030302020204" pitchFamily="66" charset="0"/>
              </a:rPr>
              <a:t> en cours tenant compte de l’aménagement</a:t>
            </a:r>
          </a:p>
          <a:p>
            <a:pPr marL="284400" indent="-284400">
              <a:buFont typeface="Arial" panose="020B0604020202020204" pitchFamily="34" charset="0"/>
              <a:buChar char="•"/>
            </a:pPr>
            <a:r>
              <a:rPr lang="fr-FR" sz="1200" dirty="0">
                <a:latin typeface="Comic Sans MS" panose="030F0702030302020204" pitchFamily="66" charset="0"/>
              </a:rPr>
              <a:t>Majorité des luminaires en façade</a:t>
            </a:r>
          </a:p>
          <a:p>
            <a:endParaRPr lang="fr-FR" sz="600" dirty="0">
              <a:latin typeface="Comic Sans MS" panose="030F0702030302020204" pitchFamily="66" charset="0"/>
            </a:endParaRPr>
          </a:p>
          <a:p>
            <a:r>
              <a:rPr lang="fr-FR" sz="1200" dirty="0">
                <a:latin typeface="Comic Sans MS" panose="030F0702030302020204" pitchFamily="66" charset="0"/>
              </a:rPr>
              <a:t>Etat d’usure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latin typeface="Comic Sans MS" panose="030F0702030302020204" pitchFamily="66" charset="0"/>
              </a:rPr>
              <a:t>Mise en œuvre de matériaux de qualité</a:t>
            </a:r>
          </a:p>
          <a:p>
            <a:endParaRPr lang="fr-FR" sz="600" dirty="0">
              <a:latin typeface="Comic Sans MS" panose="030F0702030302020204" pitchFamily="66" charset="0"/>
            </a:endParaRPr>
          </a:p>
          <a:p>
            <a:r>
              <a:rPr lang="fr-FR" sz="1200" dirty="0">
                <a:latin typeface="Comic Sans MS" panose="030F0702030302020204" pitchFamily="66" charset="0"/>
              </a:rPr>
              <a:t>Conséquences sur le quartier : </a:t>
            </a:r>
          </a:p>
          <a:p>
            <a:pPr marL="284400" lvl="0" indent="-284400">
              <a:buFont typeface="Arial" panose="020B0604020202020204" pitchFamily="34" charset="0"/>
              <a:buChar char="•"/>
            </a:pPr>
            <a:r>
              <a:rPr lang="fr-FR" sz="1200" dirty="0">
                <a:latin typeface="Comic Sans MS" panose="030F0702030302020204" pitchFamily="66" charset="0"/>
              </a:rPr>
              <a:t>Trafic ralenti</a:t>
            </a:r>
          </a:p>
          <a:p>
            <a:pPr marL="284400" lvl="0" indent="-284400">
              <a:buFont typeface="Arial" panose="020B0604020202020204" pitchFamily="34" charset="0"/>
              <a:buChar char="•"/>
            </a:pPr>
            <a:r>
              <a:rPr lang="fr-FR" sz="1200" dirty="0">
                <a:latin typeface="Comic Sans MS" panose="030F0702030302020204" pitchFamily="66" charset="0"/>
              </a:rPr>
              <a:t>Création d’un espace de rencontre</a:t>
            </a:r>
          </a:p>
          <a:p>
            <a:pPr marL="284400" lvl="0" indent="-284400">
              <a:buFont typeface="Arial" panose="020B0604020202020204" pitchFamily="34" charset="0"/>
              <a:buChar char="•"/>
            </a:pPr>
            <a:r>
              <a:rPr lang="fr-FR" sz="1200" dirty="0">
                <a:latin typeface="Comic Sans MS" panose="030F0702030302020204" pitchFamily="66" charset="0"/>
              </a:rPr>
              <a:t>Augmentation de la cohésion sociale</a:t>
            </a:r>
          </a:p>
          <a:p>
            <a:pPr marL="284400" lvl="0" indent="-284400">
              <a:buFont typeface="Arial" panose="020B0604020202020204" pitchFamily="34" charset="0"/>
              <a:buChar char="•"/>
            </a:pPr>
            <a:r>
              <a:rPr lang="fr-FR" sz="1200" dirty="0">
                <a:latin typeface="Comic Sans MS" panose="030F0702030302020204" pitchFamily="66" charset="0"/>
              </a:rPr>
              <a:t>Embellissement du quartier</a:t>
            </a:r>
          </a:p>
          <a:p>
            <a:pPr marL="284400" lvl="0" indent="-284400">
              <a:buFont typeface="Arial" panose="020B0604020202020204" pitchFamily="34" charset="0"/>
              <a:buChar char="•"/>
            </a:pPr>
            <a:r>
              <a:rPr lang="fr-FR" sz="1200" dirty="0">
                <a:latin typeface="Comic Sans MS" panose="030F0702030302020204" pitchFamily="66" charset="0"/>
              </a:rPr>
              <a:t>Aménagement compatible avec le projet « </a:t>
            </a:r>
            <a:r>
              <a:rPr lang="fr-FR" sz="1200" dirty="0" err="1">
                <a:latin typeface="Comic Sans MS" panose="030F0702030302020204" pitchFamily="66" charset="0"/>
              </a:rPr>
              <a:t>Warland</a:t>
            </a:r>
            <a:r>
              <a:rPr lang="fr-FR" sz="1200" dirty="0">
                <a:latin typeface="Comic Sans MS" panose="030F0702030302020204" pitchFamily="66" charset="0"/>
              </a:rPr>
              <a:t> »</a:t>
            </a:r>
          </a:p>
          <a:p>
            <a:pPr lvl="0"/>
            <a:endParaRPr lang="fr-FR" sz="1200" dirty="0">
              <a:latin typeface="Comic Sans MS" panose="030F0702030302020204" pitchFamily="66" charset="0"/>
            </a:endParaRPr>
          </a:p>
          <a:p>
            <a:pPr lvl="0"/>
            <a:endParaRPr lang="fr-FR" sz="1200" dirty="0">
              <a:latin typeface="Comic Sans MS" panose="030F0702030302020204" pitchFamily="66" charset="0"/>
            </a:endParaRPr>
          </a:p>
          <a:p>
            <a:pPr lvl="0"/>
            <a:endParaRPr lang="fr-FR" sz="1300" dirty="0">
              <a:latin typeface="Comic Sans MS" panose="030F0702030302020204" pitchFamily="66" charset="0"/>
            </a:endParaRPr>
          </a:p>
          <a:p>
            <a:pPr lvl="0"/>
            <a:endParaRPr lang="fr-FR" sz="1300" dirty="0">
              <a:latin typeface="Comic Sans MS" panose="030F0702030302020204" pitchFamily="66" charset="0"/>
            </a:endParaRPr>
          </a:p>
          <a:p>
            <a:pPr lvl="0"/>
            <a:r>
              <a:rPr lang="fr-FR" sz="1300" dirty="0">
                <a:latin typeface="Comic Sans MS" panose="030F0702030302020204" pitchFamily="66" charset="0"/>
              </a:rPr>
              <a:t> </a:t>
            </a:r>
            <a:endParaRPr lang="fr-BE" sz="1300" dirty="0">
              <a:latin typeface="Comic Sans MS" panose="030F0702030302020204" pitchFamily="66" charset="0"/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E5B9CD73-8048-4200-A563-284CADDC86CC}"/>
              </a:ext>
            </a:extLst>
          </p:cNvPr>
          <p:cNvSpPr txBox="1">
            <a:spLocks/>
          </p:cNvSpPr>
          <p:nvPr/>
        </p:nvSpPr>
        <p:spPr>
          <a:xfrm>
            <a:off x="202537" y="4293096"/>
            <a:ext cx="4212468" cy="2847366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fr-FR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Verlichting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Lopend</a:t>
            </a:r>
            <a:r>
              <a:rPr lang="fr-CA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CA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project</a:t>
            </a:r>
            <a:r>
              <a:rPr lang="fr-CA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met </a:t>
            </a:r>
            <a:r>
              <a:rPr lang="fr-CA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Sibelga</a:t>
            </a:r>
            <a:r>
              <a:rPr lang="fr-CA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die </a:t>
            </a:r>
            <a:r>
              <a:rPr lang="fr-CA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rekening</a:t>
            </a:r>
            <a:r>
              <a:rPr lang="fr-CA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CA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houdt</a:t>
            </a:r>
            <a:r>
              <a:rPr lang="fr-CA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met de </a:t>
            </a:r>
            <a:r>
              <a:rPr lang="fr-CA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inrichtingen</a:t>
            </a:r>
            <a:r>
              <a:rPr lang="nl-NL" altLang="fr-FR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Armaturen</a:t>
            </a:r>
            <a:r>
              <a:rPr lang="fr-CA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CA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grotendeels</a:t>
            </a:r>
            <a:r>
              <a:rPr lang="fr-CA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CA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aan</a:t>
            </a:r>
            <a:r>
              <a:rPr lang="fr-CA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de </a:t>
            </a:r>
            <a:r>
              <a:rPr lang="fr-CA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voorgevels</a:t>
            </a:r>
            <a:r>
              <a:rPr lang="fr-CA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nl-NL" altLang="fr-FR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endParaRPr lang="nl-NL" altLang="fr-FR" sz="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nl-NL" altLang="fr-FR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Slijtage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Gebruik</a:t>
            </a:r>
            <a:r>
              <a:rPr lang="es-E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van </a:t>
            </a:r>
            <a:r>
              <a:rPr lang="es-ES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kwaliteitsproducten</a:t>
            </a:r>
            <a:endParaRPr lang="nl-NL" altLang="fr-FR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nl-NL" altLang="fr-FR" sz="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nl-NL" altLang="fr-FR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Gevolgen voor de buurt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Trager</a:t>
            </a:r>
            <a:r>
              <a:rPr lang="fr-CA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CA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verkeer</a:t>
            </a:r>
            <a:r>
              <a:rPr lang="fr-CA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endParaRPr lang="fr-FR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Creatie</a:t>
            </a:r>
            <a:r>
              <a:rPr lang="fr-CA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van </a:t>
            </a:r>
            <a:r>
              <a:rPr lang="fr-CA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ontmoetingsruimte</a:t>
            </a:r>
            <a:endParaRPr lang="fr-FR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Stimulatie</a:t>
            </a:r>
            <a:r>
              <a:rPr lang="fr-CA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van de sociale </a:t>
            </a:r>
            <a:r>
              <a:rPr lang="fr-CA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samenhang</a:t>
            </a:r>
            <a:endParaRPr lang="fr-FR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Verfraaiing</a:t>
            </a:r>
            <a:r>
              <a:rPr lang="fr-CA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van de </a:t>
            </a:r>
            <a:r>
              <a:rPr lang="fr-CA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buurt</a:t>
            </a:r>
            <a:endParaRPr lang="fr-FR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Inrichting</a:t>
            </a:r>
            <a:r>
              <a:rPr lang="fr-CA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CA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verenigbaar</a:t>
            </a:r>
            <a:r>
              <a:rPr lang="fr-CA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met het « </a:t>
            </a:r>
            <a:r>
              <a:rPr lang="fr-CA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Warland</a:t>
            </a:r>
            <a:r>
              <a:rPr lang="fr-CA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» </a:t>
            </a:r>
            <a:r>
              <a:rPr lang="fr-CA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project</a:t>
            </a:r>
            <a:endParaRPr lang="fr-FR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nl-NL" altLang="fr-FR" sz="13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fr-FR" sz="13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03C3CA5F-EDDD-4F3E-9F65-0A4B698F942E}"/>
              </a:ext>
            </a:extLst>
          </p:cNvPr>
          <p:cNvSpPr txBox="1">
            <a:spLocks/>
          </p:cNvSpPr>
          <p:nvPr/>
        </p:nvSpPr>
        <p:spPr>
          <a:xfrm>
            <a:off x="1763688" y="188640"/>
            <a:ext cx="6264696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Woonerf</a:t>
            </a:r>
            <a:br>
              <a:rPr lang="fr-FR" sz="20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fr-FR" sz="2000" dirty="0">
                <a:latin typeface="Comic Sans MS" panose="030F0702030302020204" pitchFamily="66" charset="0"/>
              </a:rPr>
              <a:t>Zone résidentielle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9E2C0F4-20E0-4F69-95A1-2EAAD2470A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89" y="1179240"/>
            <a:ext cx="8789021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49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5000"/>
              </a:schemeClr>
            </a:gs>
            <a:gs pos="50000">
              <a:schemeClr val="bg2">
                <a:lumMod val="85000"/>
              </a:schemeClr>
            </a:gs>
            <a:gs pos="100000">
              <a:schemeClr val="bg2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 SEU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7504" y="188640"/>
            <a:ext cx="1224136" cy="868742"/>
          </a:xfrm>
          <a:prstGeom prst="rect">
            <a:avLst/>
          </a:prstGeom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id="{1D924197-9E93-450C-8D98-B241A4A1E8DE}"/>
              </a:ext>
            </a:extLst>
          </p:cNvPr>
          <p:cNvSpPr txBox="1">
            <a:spLocks/>
          </p:cNvSpPr>
          <p:nvPr/>
        </p:nvSpPr>
        <p:spPr>
          <a:xfrm>
            <a:off x="4600606" y="3645024"/>
            <a:ext cx="4543394" cy="3212976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sz="1200" dirty="0">
                <a:latin typeface="Comic Sans MS" panose="030F0702030302020204" pitchFamily="66" charset="0"/>
              </a:rPr>
              <a:t>Sécurité des usagers </a:t>
            </a:r>
          </a:p>
          <a:p>
            <a:pPr marL="284400" indent="-284400">
              <a:buFont typeface="Arial" panose="020B0604020202020204" pitchFamily="34" charset="0"/>
              <a:buChar char="•"/>
            </a:pPr>
            <a:r>
              <a:rPr lang="fr-FR" sz="1200" dirty="0">
                <a:latin typeface="Comic Sans MS" panose="030F0702030302020204" pitchFamily="66" charset="0"/>
              </a:rPr>
              <a:t>Piétons ordinaires  : </a:t>
            </a:r>
          </a:p>
          <a:p>
            <a:pPr marL="540000" indent="-285750">
              <a:buFont typeface="Courier New" panose="02070309020205020404" pitchFamily="49" charset="0"/>
              <a:buChar char="o"/>
            </a:pPr>
            <a:r>
              <a:rPr lang="fr-FR" sz="1200" dirty="0">
                <a:latin typeface="Comic Sans MS" panose="030F0702030302020204" pitchFamily="66" charset="0"/>
              </a:rPr>
              <a:t>Passage piéton sécurisé grâce à une avancée de trottoir</a:t>
            </a:r>
          </a:p>
          <a:p>
            <a:pPr marL="284400" lvl="0" indent="-284400">
              <a:buFont typeface="Arial" panose="020B0604020202020204" pitchFamily="34" charset="0"/>
              <a:buChar char="•"/>
            </a:pPr>
            <a:r>
              <a:rPr lang="fr-FR" sz="1200" dirty="0">
                <a:latin typeface="Comic Sans MS" panose="030F0702030302020204" pitchFamily="66" charset="0"/>
              </a:rPr>
              <a:t>PMR : </a:t>
            </a:r>
          </a:p>
          <a:p>
            <a:pPr marL="540000" lvl="0" indent="-285750">
              <a:buFont typeface="Courier New" panose="02070309020205020404" pitchFamily="49" charset="0"/>
              <a:buChar char="o"/>
            </a:pPr>
            <a:r>
              <a:rPr lang="fr-FR" sz="1200" dirty="0">
                <a:latin typeface="Comic Sans MS" panose="030F0702030302020204" pitchFamily="66" charset="0"/>
              </a:rPr>
              <a:t>Présence de dalles podotactiles</a:t>
            </a:r>
          </a:p>
          <a:p>
            <a:pPr marL="540000" lvl="0" indent="-285750">
              <a:buFont typeface="Courier New" panose="02070309020205020404" pitchFamily="49" charset="0"/>
              <a:buChar char="o"/>
            </a:pPr>
            <a:r>
              <a:rPr lang="fr-FR" sz="1200" dirty="0">
                <a:latin typeface="Comic Sans MS" panose="030F0702030302020204" pitchFamily="66" charset="0"/>
              </a:rPr>
              <a:t>Abaissement de trottoir au niveau du passage piéton</a:t>
            </a:r>
          </a:p>
          <a:p>
            <a:pPr lvl="0"/>
            <a:endParaRPr lang="fr-FR" sz="1200" dirty="0">
              <a:latin typeface="Comic Sans MS" panose="030F0702030302020204" pitchFamily="66" charset="0"/>
            </a:endParaRPr>
          </a:p>
          <a:p>
            <a:pPr lvl="0"/>
            <a:r>
              <a:rPr lang="fr-FR" sz="1200" dirty="0">
                <a:latin typeface="Comic Sans MS" panose="030F0702030302020204" pitchFamily="66" charset="0"/>
              </a:rPr>
              <a:t>Mobilité </a:t>
            </a:r>
          </a:p>
          <a:p>
            <a:pPr marL="284400" indent="-284400">
              <a:buFont typeface="Arial" panose="020B0604020202020204" pitchFamily="34" charset="0"/>
              <a:buChar char="•"/>
            </a:pPr>
            <a:r>
              <a:rPr lang="fr-FR" sz="1200" dirty="0">
                <a:latin typeface="Comic Sans MS" panose="030F0702030302020204" pitchFamily="66" charset="0"/>
              </a:rPr>
              <a:t>Circulation : </a:t>
            </a:r>
          </a:p>
          <a:p>
            <a:pPr marL="540000" indent="-285750">
              <a:buFont typeface="Courier New" panose="02070309020205020404" pitchFamily="49" charset="0"/>
              <a:buChar char="o"/>
            </a:pPr>
            <a:r>
              <a:rPr lang="fr-FR" sz="1200" dirty="0">
                <a:latin typeface="Comic Sans MS" panose="030F0702030302020204" pitchFamily="66" charset="0"/>
              </a:rPr>
              <a:t>pas de dispositifs pour diminuer la vitesse</a:t>
            </a:r>
          </a:p>
          <a:p>
            <a:pPr marL="540000" indent="-285750">
              <a:buFont typeface="Courier New" panose="02070309020205020404" pitchFamily="49" charset="0"/>
              <a:buChar char="o"/>
            </a:pPr>
            <a:r>
              <a:rPr lang="fr-FR" sz="1200" dirty="0">
                <a:latin typeface="Comic Sans MS" panose="030F0702030302020204" pitchFamily="66" charset="0"/>
              </a:rPr>
              <a:t>Voirie rectiligne favorisant la vitesse</a:t>
            </a:r>
          </a:p>
          <a:p>
            <a:pPr marL="284400" lvl="0" indent="-284400">
              <a:buFont typeface="Arial" panose="020B0604020202020204" pitchFamily="34" charset="0"/>
              <a:buChar char="•"/>
            </a:pPr>
            <a:r>
              <a:rPr lang="fr-FR" sz="1200" dirty="0">
                <a:latin typeface="Comic Sans MS" panose="030F0702030302020204" pitchFamily="66" charset="0"/>
              </a:rPr>
              <a:t>Stationnement : </a:t>
            </a:r>
          </a:p>
          <a:p>
            <a:pPr marL="540000" lvl="0" indent="-285750">
              <a:buFont typeface="Courier New" panose="02070309020205020404" pitchFamily="49" charset="0"/>
              <a:buChar char="o"/>
            </a:pPr>
            <a:r>
              <a:rPr lang="fr-FR" sz="1200" dirty="0">
                <a:latin typeface="Comic Sans MS" panose="030F0702030302020204" pitchFamily="66" charset="0"/>
              </a:rPr>
              <a:t>Délimitation claire au niveau des entrées de garage</a:t>
            </a:r>
          </a:p>
          <a:p>
            <a:pPr marL="284400" indent="-284400">
              <a:buFont typeface="Arial" panose="020B0604020202020204" pitchFamily="34" charset="0"/>
              <a:buChar char="•"/>
            </a:pPr>
            <a:r>
              <a:rPr lang="fr-FR" sz="1200" dirty="0">
                <a:latin typeface="Comic Sans MS" panose="030F0702030302020204" pitchFamily="66" charset="0"/>
              </a:rPr>
              <a:t>Vélos</a:t>
            </a:r>
          </a:p>
          <a:p>
            <a:pPr marL="540000" indent="-285750">
              <a:buFont typeface="Courier New" panose="02070309020205020404" pitchFamily="49" charset="0"/>
              <a:buChar char="o"/>
            </a:pPr>
            <a:r>
              <a:rPr lang="fr-FR" sz="1200" dirty="0">
                <a:latin typeface="Comic Sans MS" panose="030F0702030302020204" pitchFamily="66" charset="0"/>
              </a:rPr>
              <a:t>Création d’un SUL</a:t>
            </a:r>
          </a:p>
          <a:p>
            <a:pPr marL="540000" indent="-285750">
              <a:buFont typeface="Courier New" panose="02070309020205020404" pitchFamily="49" charset="0"/>
              <a:buChar char="o"/>
            </a:pPr>
            <a:r>
              <a:rPr lang="fr-FR" sz="1200" dirty="0">
                <a:latin typeface="Comic Sans MS" panose="030F0702030302020204" pitchFamily="66" charset="0"/>
              </a:rPr>
              <a:t>Pas d’arceaux </a:t>
            </a:r>
          </a:p>
          <a:p>
            <a:pPr marL="254250" lvl="0"/>
            <a:endParaRPr lang="fr-FR" sz="1200" dirty="0">
              <a:latin typeface="Comic Sans MS" panose="030F0702030302020204" pitchFamily="66" charset="0"/>
            </a:endParaRPr>
          </a:p>
          <a:p>
            <a:pPr lvl="0"/>
            <a:endParaRPr lang="fr-FR" sz="1200" dirty="0">
              <a:latin typeface="Comic Sans MS" panose="030F0702030302020204" pitchFamily="66" charset="0"/>
            </a:endParaRPr>
          </a:p>
          <a:p>
            <a:pPr lvl="0"/>
            <a:r>
              <a:rPr lang="fr-FR" sz="1200" dirty="0">
                <a:latin typeface="Comic Sans MS" panose="030F0702030302020204" pitchFamily="66" charset="0"/>
              </a:rPr>
              <a:t> </a:t>
            </a:r>
            <a:endParaRPr lang="fr-BE" sz="1200" dirty="0">
              <a:latin typeface="Comic Sans MS" panose="030F0702030302020204" pitchFamily="66" charset="0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7F47E11A-95EE-4976-86BF-F899E1F8A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188640"/>
            <a:ext cx="6264696" cy="990600"/>
          </a:xfrm>
        </p:spPr>
        <p:txBody>
          <a:bodyPr>
            <a:normAutofit/>
          </a:bodyPr>
          <a:lstStyle/>
          <a:p>
            <a:pPr lvl="0" algn="ctr"/>
            <a:r>
              <a:rPr lang="fr-FR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Zone 30</a:t>
            </a:r>
            <a:br>
              <a:rPr lang="fr-FR" sz="20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endParaRPr lang="fr-FR" sz="2000" dirty="0">
              <a:latin typeface="Comic Sans MS" panose="030F0702030302020204" pitchFamily="66" charset="0"/>
            </a:endParaRP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2D573E14-06C4-46C4-A174-B37F629E8D59}"/>
              </a:ext>
            </a:extLst>
          </p:cNvPr>
          <p:cNvSpPr txBox="1">
            <a:spLocks/>
          </p:cNvSpPr>
          <p:nvPr/>
        </p:nvSpPr>
        <p:spPr>
          <a:xfrm>
            <a:off x="93517" y="3645024"/>
            <a:ext cx="4543394" cy="3212976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fr-FR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Veiligheid van de gebruikers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fr-FR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Gewone voetganger : </a:t>
            </a:r>
          </a:p>
          <a:p>
            <a:pPr marL="540000" indent="-285750">
              <a:buFont typeface="Courier New" panose="02070309020205020404" pitchFamily="49" charset="0"/>
              <a:buChar char="o"/>
            </a:pPr>
            <a:r>
              <a:rPr lang="es-ES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Veilig</a:t>
            </a:r>
            <a:r>
              <a:rPr lang="es-E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zebrapad</a:t>
            </a:r>
            <a:r>
              <a:rPr lang="es-E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dankzij</a:t>
            </a:r>
            <a:r>
              <a:rPr lang="es-E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de </a:t>
            </a:r>
            <a:r>
              <a:rPr lang="es-ES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uitbreiding</a:t>
            </a:r>
            <a:r>
              <a:rPr lang="es-E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van </a:t>
            </a:r>
            <a:r>
              <a:rPr lang="es-ES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het</a:t>
            </a:r>
            <a:r>
              <a:rPr lang="es-E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voetpad</a:t>
            </a:r>
            <a:r>
              <a:rPr lang="nl-NL" altLang="fr-FR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fr-FR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PBM : </a:t>
            </a:r>
          </a:p>
          <a:p>
            <a:pPr marL="540000" indent="-285750">
              <a:buFont typeface="Courier New" panose="02070309020205020404" pitchFamily="49" charset="0"/>
              <a:buChar char="o"/>
            </a:pPr>
            <a:r>
              <a:rPr lang="nl-NL" altLang="fr-FR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Aanwezigeheid</a:t>
            </a:r>
            <a:r>
              <a:rPr lang="nl-NL" altLang="fr-FR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van </a:t>
            </a:r>
            <a:r>
              <a:rPr lang="fr-FR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podotactiele</a:t>
            </a:r>
            <a:r>
              <a:rPr lang="fr-FR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tegels</a:t>
            </a:r>
            <a:endParaRPr lang="fr-FR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540000" indent="-285750">
              <a:buFont typeface="Courier New" panose="02070309020205020404" pitchFamily="49" charset="0"/>
              <a:buChar char="o"/>
            </a:pPr>
            <a:r>
              <a:rPr lang="es-ES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Verlaging</a:t>
            </a:r>
            <a:r>
              <a:rPr lang="es-E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van </a:t>
            </a:r>
            <a:r>
              <a:rPr lang="es-ES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het</a:t>
            </a:r>
            <a:r>
              <a:rPr lang="es-E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voetpad</a:t>
            </a:r>
            <a:r>
              <a:rPr lang="es-E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op</a:t>
            </a:r>
            <a:r>
              <a:rPr lang="es-E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niveau</a:t>
            </a:r>
            <a:r>
              <a:rPr lang="es-E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van de </a:t>
            </a:r>
            <a:r>
              <a:rPr lang="es-ES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zebrapad</a:t>
            </a:r>
            <a:endParaRPr lang="nl-NL" altLang="fr-FR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nl-NL" altLang="fr-FR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nl-NL" altLang="fr-FR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Mobiliteit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fr-FR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Verkeer : </a:t>
            </a:r>
          </a:p>
          <a:p>
            <a:pPr marL="540000" indent="-285750">
              <a:buFont typeface="Courier New" panose="02070309020205020404" pitchFamily="49" charset="0"/>
              <a:buChar char="o"/>
            </a:pPr>
            <a:r>
              <a:rPr lang="es-ES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Geen</a:t>
            </a:r>
            <a:r>
              <a:rPr lang="es-E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inrichtingen</a:t>
            </a:r>
            <a:r>
              <a:rPr lang="es-E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om</a:t>
            </a:r>
            <a:r>
              <a:rPr lang="es-E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de </a:t>
            </a:r>
            <a:r>
              <a:rPr lang="es-ES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snelheid</a:t>
            </a:r>
            <a:r>
              <a:rPr lang="es-E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te </a:t>
            </a:r>
            <a:r>
              <a:rPr lang="es-ES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verminderen</a:t>
            </a:r>
            <a:r>
              <a:rPr lang="nl-NL" altLang="fr-FR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pPr marL="540000" indent="-285750">
              <a:buFont typeface="Courier New" panose="02070309020205020404" pitchFamily="49" charset="0"/>
              <a:buChar char="o"/>
            </a:pPr>
            <a:r>
              <a:rPr lang="es-ES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Rechte</a:t>
            </a:r>
            <a:r>
              <a:rPr lang="es-E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wegen</a:t>
            </a:r>
            <a:r>
              <a:rPr lang="es-E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es-ES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voordelig</a:t>
            </a:r>
            <a:r>
              <a:rPr lang="es-E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voor</a:t>
            </a:r>
            <a:r>
              <a:rPr lang="es-E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hogere</a:t>
            </a:r>
            <a:r>
              <a:rPr lang="es-E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snelheden</a:t>
            </a:r>
            <a:r>
              <a:rPr lang="nl-NL" altLang="fr-FR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fr-FR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Parkeren : </a:t>
            </a:r>
          </a:p>
          <a:p>
            <a:pPr marL="540000" indent="-285750">
              <a:buFont typeface="Courier New" panose="02070309020205020404" pitchFamily="49" charset="0"/>
              <a:buChar char="o"/>
            </a:pPr>
            <a:r>
              <a:rPr lang="es-ES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Duidelijke</a:t>
            </a:r>
            <a:r>
              <a:rPr lang="es-E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afbakening</a:t>
            </a:r>
            <a:r>
              <a:rPr lang="es-E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aan</a:t>
            </a:r>
            <a:r>
              <a:rPr lang="es-E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de </a:t>
            </a:r>
            <a:r>
              <a:rPr lang="es-ES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ingang</a:t>
            </a:r>
            <a:r>
              <a:rPr lang="es-E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van </a:t>
            </a:r>
            <a:r>
              <a:rPr lang="es-ES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garages</a:t>
            </a:r>
            <a:endParaRPr lang="fr-FR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Fietsen</a:t>
            </a:r>
            <a:r>
              <a:rPr lang="fr-FR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: </a:t>
            </a:r>
            <a:endParaRPr lang="nl-NL" altLang="fr-FR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540000" indent="-285750">
              <a:buFont typeface="Courier New" panose="02070309020205020404" pitchFamily="49" charset="0"/>
              <a:buChar char="o"/>
            </a:pPr>
            <a:r>
              <a:rPr lang="es-ES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Inrichting</a:t>
            </a:r>
            <a:r>
              <a:rPr lang="es-E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van </a:t>
            </a:r>
            <a:r>
              <a:rPr lang="es-ES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een</a:t>
            </a:r>
            <a:r>
              <a:rPr lang="es-E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BEV</a:t>
            </a:r>
            <a:endParaRPr lang="fr-FR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540000" indent="-285750">
              <a:buFont typeface="Courier New" panose="02070309020205020404" pitchFamily="49" charset="0"/>
              <a:buChar char="o"/>
            </a:pPr>
            <a:r>
              <a:rPr lang="nl-NL" altLang="fr-FR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Geen fietsbeugels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fr-FR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A936A1D-E056-4975-9CDA-CC8A635B06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00" y="1556792"/>
            <a:ext cx="8787600" cy="203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97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5000"/>
              </a:schemeClr>
            </a:gs>
            <a:gs pos="50000">
              <a:schemeClr val="bg2">
                <a:lumMod val="85000"/>
              </a:schemeClr>
            </a:gs>
            <a:gs pos="100000">
              <a:schemeClr val="bg2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 SEU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7504" y="188640"/>
            <a:ext cx="1224136" cy="868742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0E99EA26-2473-4BED-8D73-A63F358D9E12}"/>
              </a:ext>
            </a:extLst>
          </p:cNvPr>
          <p:cNvSpPr txBox="1">
            <a:spLocks/>
          </p:cNvSpPr>
          <p:nvPr/>
        </p:nvSpPr>
        <p:spPr>
          <a:xfrm>
            <a:off x="4849691" y="3640343"/>
            <a:ext cx="4104456" cy="2380945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sz="1200" dirty="0">
                <a:latin typeface="Comic Sans MS" panose="030F0702030302020204" pitchFamily="66" charset="0"/>
              </a:rPr>
              <a:t>Végétation </a:t>
            </a:r>
          </a:p>
          <a:p>
            <a:pPr marL="284400" indent="-284400">
              <a:buFont typeface="Arial" panose="020B0604020202020204" pitchFamily="34" charset="0"/>
              <a:buChar char="•"/>
            </a:pPr>
            <a:r>
              <a:rPr lang="fr-FR" sz="1200" dirty="0">
                <a:latin typeface="Comic Sans MS" panose="030F0702030302020204" pitchFamily="66" charset="0"/>
              </a:rPr>
              <a:t>Plantation de 12 arbres </a:t>
            </a:r>
          </a:p>
          <a:p>
            <a:pPr marL="284400" indent="-284400">
              <a:buFont typeface="Arial" panose="020B0604020202020204" pitchFamily="34" charset="0"/>
              <a:buChar char="•"/>
            </a:pPr>
            <a:r>
              <a:rPr lang="fr-FR" sz="1200" dirty="0">
                <a:latin typeface="Comic Sans MS" panose="030F0702030302020204" pitchFamily="66" charset="0"/>
              </a:rPr>
              <a:t>Embellissement de l’espace grâce à la création de massifs arbustifs</a:t>
            </a:r>
          </a:p>
          <a:p>
            <a:endParaRPr lang="fr-FR" sz="1200" dirty="0">
              <a:latin typeface="Comic Sans MS" panose="030F0702030302020204" pitchFamily="66" charset="0"/>
            </a:endParaRPr>
          </a:p>
          <a:p>
            <a:r>
              <a:rPr lang="fr-FR" sz="1200" dirty="0">
                <a:latin typeface="Comic Sans MS" panose="030F0702030302020204" pitchFamily="66" charset="0"/>
              </a:rPr>
              <a:t>Ecoulement des eaux : </a:t>
            </a:r>
          </a:p>
          <a:p>
            <a:pPr marL="284400" lvl="0" indent="-284400">
              <a:buFont typeface="Arial" panose="020B0604020202020204" pitchFamily="34" charset="0"/>
              <a:buChar char="•"/>
            </a:pPr>
            <a:r>
              <a:rPr lang="fr-FR" sz="1200" dirty="0">
                <a:latin typeface="Comic Sans MS" panose="030F0702030302020204" pitchFamily="66" charset="0"/>
              </a:rPr>
              <a:t>L’eau s’écoule sur les filets d’eau et est récoltée au niveau des avaloirs</a:t>
            </a:r>
          </a:p>
          <a:p>
            <a:pPr marL="284400" lvl="0" indent="-284400">
              <a:buFont typeface="Arial" panose="020B0604020202020204" pitchFamily="34" charset="0"/>
              <a:buChar char="•"/>
            </a:pPr>
            <a:r>
              <a:rPr lang="fr-FR" sz="1200" dirty="0">
                <a:latin typeface="Comic Sans MS" panose="030F0702030302020204" pitchFamily="66" charset="0"/>
              </a:rPr>
              <a:t>Pavés poreux au niveau du stationnement</a:t>
            </a:r>
          </a:p>
          <a:p>
            <a:pPr marL="284400" lvl="0" indent="-284400">
              <a:buFont typeface="Arial" panose="020B0604020202020204" pitchFamily="34" charset="0"/>
              <a:buChar char="•"/>
            </a:pPr>
            <a:r>
              <a:rPr lang="fr-FR" sz="1200" dirty="0">
                <a:latin typeface="Comic Sans MS" panose="030F0702030302020204" pitchFamily="66" charset="0"/>
              </a:rPr>
              <a:t>75% à l’égout</a:t>
            </a:r>
          </a:p>
          <a:p>
            <a:pPr lvl="0"/>
            <a:endParaRPr lang="fr-FR" sz="1200" dirty="0">
              <a:latin typeface="Comic Sans MS" panose="030F0702030302020204" pitchFamily="66" charset="0"/>
            </a:endParaRPr>
          </a:p>
          <a:p>
            <a:r>
              <a:rPr lang="fr-FR" sz="1200" dirty="0">
                <a:latin typeface="Comic Sans MS" panose="030F0702030302020204" pitchFamily="66" charset="0"/>
              </a:rPr>
              <a:t>Etat d’usure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latin typeface="Comic Sans MS" panose="030F0702030302020204" pitchFamily="66" charset="0"/>
              </a:rPr>
              <a:t>Mise en œuvre de matériaux de qualité</a:t>
            </a:r>
          </a:p>
          <a:p>
            <a:endParaRPr lang="fr-FR" sz="600" dirty="0">
              <a:latin typeface="Comic Sans MS" panose="030F0702030302020204" pitchFamily="66" charset="0"/>
            </a:endParaRPr>
          </a:p>
          <a:p>
            <a:pPr lvl="0"/>
            <a:endParaRPr lang="fr-FR" sz="1200" dirty="0">
              <a:latin typeface="Comic Sans MS" panose="030F0702030302020204" pitchFamily="66" charset="0"/>
            </a:endParaRPr>
          </a:p>
          <a:p>
            <a:pPr lvl="0"/>
            <a:endParaRPr lang="fr-FR" sz="1200" dirty="0">
              <a:latin typeface="Comic Sans MS" panose="030F0702030302020204" pitchFamily="66" charset="0"/>
            </a:endParaRPr>
          </a:p>
          <a:p>
            <a:pPr lvl="0"/>
            <a:r>
              <a:rPr lang="fr-FR" sz="1200" dirty="0">
                <a:latin typeface="Comic Sans MS" panose="030F0702030302020204" pitchFamily="66" charset="0"/>
              </a:rPr>
              <a:t> </a:t>
            </a:r>
            <a:endParaRPr lang="fr-BE" sz="1200" dirty="0">
              <a:latin typeface="Comic Sans MS" panose="030F0702030302020204" pitchFamily="66" charset="0"/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E5B9CD73-8048-4200-A563-284CADDC86CC}"/>
              </a:ext>
            </a:extLst>
          </p:cNvPr>
          <p:cNvSpPr txBox="1">
            <a:spLocks/>
          </p:cNvSpPr>
          <p:nvPr/>
        </p:nvSpPr>
        <p:spPr>
          <a:xfrm>
            <a:off x="107504" y="3645024"/>
            <a:ext cx="4392488" cy="3212976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fr-FR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Vegetatie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fr-FR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Aanplanten van 12 bomen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Verfraaiing</a:t>
            </a:r>
            <a:r>
              <a:rPr lang="es-E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van de </a:t>
            </a:r>
            <a:r>
              <a:rPr lang="es-ES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ruimte</a:t>
            </a:r>
            <a:r>
              <a:rPr lang="es-E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dankzij</a:t>
            </a:r>
            <a:r>
              <a:rPr lang="es-E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struiken</a:t>
            </a:r>
            <a:endParaRPr lang="nl-NL" altLang="fr-FR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nl-NL" altLang="fr-FR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nl-NL" altLang="fr-FR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Waterafvoer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Het</a:t>
            </a:r>
            <a:r>
              <a:rPr lang="es-E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water</a:t>
            </a:r>
            <a:r>
              <a:rPr lang="es-E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vloeit</a:t>
            </a:r>
            <a:r>
              <a:rPr lang="es-E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door</a:t>
            </a:r>
            <a:r>
              <a:rPr lang="es-E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de </a:t>
            </a:r>
            <a:r>
              <a:rPr lang="es-ES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watergoot</a:t>
            </a:r>
            <a:r>
              <a:rPr lang="es-E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en </a:t>
            </a:r>
            <a:r>
              <a:rPr lang="es-ES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tot</a:t>
            </a:r>
            <a:r>
              <a:rPr lang="es-E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de </a:t>
            </a:r>
            <a:r>
              <a:rPr lang="es-ES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straatkolk</a:t>
            </a:r>
            <a:endParaRPr lang="fr-FR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Drainerende</a:t>
            </a:r>
            <a:r>
              <a:rPr lang="fr-FR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kasseien</a:t>
            </a:r>
            <a:r>
              <a:rPr lang="fr-FR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op de </a:t>
            </a:r>
            <a:r>
              <a:rPr lang="fr-FR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pakerenzone</a:t>
            </a:r>
            <a:r>
              <a:rPr lang="fr-FR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75 % in de </a:t>
            </a:r>
            <a:r>
              <a:rPr lang="fr-FR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riolering</a:t>
            </a:r>
            <a:endParaRPr lang="fr-FR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nl-NL" altLang="fr-FR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nl-NL" altLang="fr-FR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Slijtage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Gebruik</a:t>
            </a:r>
            <a:r>
              <a:rPr lang="es-E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van </a:t>
            </a:r>
            <a:r>
              <a:rPr lang="es-ES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kwaliteitsproducten</a:t>
            </a:r>
            <a:endParaRPr lang="nl-NL" altLang="fr-FR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nl-NL" altLang="fr-FR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nl-NL" altLang="fr-FR" sz="13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fr-FR" sz="13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16395468-1E13-4323-9D3F-36541D23D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188640"/>
            <a:ext cx="6264696" cy="990600"/>
          </a:xfrm>
        </p:spPr>
        <p:txBody>
          <a:bodyPr>
            <a:normAutofit/>
          </a:bodyPr>
          <a:lstStyle/>
          <a:p>
            <a:pPr lvl="0" algn="ctr"/>
            <a:r>
              <a:rPr lang="fr-FR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Zone 30</a:t>
            </a:r>
            <a:br>
              <a:rPr lang="fr-FR" sz="20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endParaRPr lang="fr-FR" sz="2000" dirty="0">
              <a:latin typeface="Comic Sans MS" panose="030F0702030302020204" pitchFamily="66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05F30CE-5F9F-4CEB-BEBA-0ED9629FBF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00" y="1556792"/>
            <a:ext cx="8787600" cy="203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93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5000"/>
              </a:schemeClr>
            </a:gs>
            <a:gs pos="50000">
              <a:schemeClr val="bg2">
                <a:lumMod val="85000"/>
              </a:schemeClr>
            </a:gs>
            <a:gs pos="100000">
              <a:schemeClr val="bg2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 SEU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7504" y="188640"/>
            <a:ext cx="1224136" cy="868742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16395468-1E13-4323-9D3F-36541D23D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188640"/>
            <a:ext cx="6264696" cy="990600"/>
          </a:xfrm>
        </p:spPr>
        <p:txBody>
          <a:bodyPr>
            <a:normAutofit/>
          </a:bodyPr>
          <a:lstStyle/>
          <a:p>
            <a:pPr lvl="0" algn="ctr"/>
            <a:r>
              <a:rPr lang="fr-FR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Zone 30</a:t>
            </a:r>
            <a:br>
              <a:rPr lang="fr-FR" sz="20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endParaRPr lang="fr-FR" sz="2000" dirty="0">
              <a:latin typeface="Comic Sans MS" panose="030F0702030302020204" pitchFamily="66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05F30CE-5F9F-4CEB-BEBA-0ED9629FBF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00" y="1556792"/>
            <a:ext cx="8787600" cy="2033348"/>
          </a:xfrm>
          <a:prstGeom prst="rect">
            <a:avLst/>
          </a:prstGeom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id="{18E60D81-2BAC-41B8-B6C6-08E5DE5347D2}"/>
              </a:ext>
            </a:extLst>
          </p:cNvPr>
          <p:cNvSpPr txBox="1">
            <a:spLocks/>
          </p:cNvSpPr>
          <p:nvPr/>
        </p:nvSpPr>
        <p:spPr>
          <a:xfrm>
            <a:off x="4856411" y="3640343"/>
            <a:ext cx="4104456" cy="1750349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sz="1200" dirty="0">
                <a:latin typeface="Comic Sans MS" panose="030F0702030302020204" pitchFamily="66" charset="0"/>
              </a:rPr>
              <a:t>Eclairage </a:t>
            </a:r>
          </a:p>
          <a:p>
            <a:pPr marL="284400" indent="-284400">
              <a:buFont typeface="Arial" panose="020B0604020202020204" pitchFamily="34" charset="0"/>
              <a:buChar char="•"/>
            </a:pPr>
            <a:r>
              <a:rPr lang="fr-FR" sz="1200" dirty="0">
                <a:latin typeface="Comic Sans MS" panose="030F0702030302020204" pitchFamily="66" charset="0"/>
              </a:rPr>
              <a:t>Projet de </a:t>
            </a:r>
            <a:r>
              <a:rPr lang="fr-FR" sz="1200" dirty="0" err="1">
                <a:latin typeface="Comic Sans MS" panose="030F0702030302020204" pitchFamily="66" charset="0"/>
              </a:rPr>
              <a:t>Sibelga</a:t>
            </a:r>
            <a:r>
              <a:rPr lang="fr-FR" sz="1200" dirty="0">
                <a:latin typeface="Comic Sans MS" panose="030F0702030302020204" pitchFamily="66" charset="0"/>
              </a:rPr>
              <a:t> en cours tenant compte de l’aménagement</a:t>
            </a:r>
          </a:p>
          <a:p>
            <a:pPr marL="284400" indent="-284400">
              <a:buFont typeface="Arial" panose="020B0604020202020204" pitchFamily="34" charset="0"/>
              <a:buChar char="•"/>
            </a:pPr>
            <a:r>
              <a:rPr lang="fr-FR" sz="1200" dirty="0">
                <a:latin typeface="Comic Sans MS" panose="030F0702030302020204" pitchFamily="66" charset="0"/>
              </a:rPr>
              <a:t>Majorité des luminaires en façade</a:t>
            </a:r>
          </a:p>
          <a:p>
            <a:endParaRPr lang="fr-FR" sz="1200" dirty="0">
              <a:latin typeface="Comic Sans MS" panose="030F0702030302020204" pitchFamily="66" charset="0"/>
            </a:endParaRPr>
          </a:p>
          <a:p>
            <a:r>
              <a:rPr lang="fr-FR" sz="1200" dirty="0">
                <a:latin typeface="Comic Sans MS" panose="030F0702030302020204" pitchFamily="66" charset="0"/>
              </a:rPr>
              <a:t>Conséquences sur le quartier : </a:t>
            </a:r>
          </a:p>
          <a:p>
            <a:pPr marL="284400" lvl="0" indent="-284400">
              <a:buFont typeface="Arial" panose="020B0604020202020204" pitchFamily="34" charset="0"/>
              <a:buChar char="•"/>
            </a:pPr>
            <a:r>
              <a:rPr lang="fr-FR" sz="1200" dirty="0">
                <a:latin typeface="Comic Sans MS" panose="030F0702030302020204" pitchFamily="66" charset="0"/>
              </a:rPr>
              <a:t>Peu de changement par rapport à la situation existante</a:t>
            </a:r>
          </a:p>
          <a:p>
            <a:pPr marL="284400" lvl="0" indent="-284400">
              <a:buFont typeface="Arial" panose="020B0604020202020204" pitchFamily="34" charset="0"/>
              <a:buChar char="•"/>
            </a:pPr>
            <a:r>
              <a:rPr lang="fr-FR" sz="1200" dirty="0">
                <a:latin typeface="Comic Sans MS" panose="030F0702030302020204" pitchFamily="66" charset="0"/>
              </a:rPr>
              <a:t>Trafic dense en heures de pointe, route de transit vers les écoles</a:t>
            </a:r>
          </a:p>
          <a:p>
            <a:pPr marL="284400" lvl="0" indent="-284400">
              <a:buFont typeface="Arial" panose="020B0604020202020204" pitchFamily="34" charset="0"/>
              <a:buChar char="•"/>
            </a:pPr>
            <a:r>
              <a:rPr lang="fr-FR" sz="1200" dirty="0">
                <a:latin typeface="Comic Sans MS" panose="030F0702030302020204" pitchFamily="66" charset="0"/>
              </a:rPr>
              <a:t>Vitesse excessive</a:t>
            </a:r>
          </a:p>
          <a:p>
            <a:pPr marL="284400" lvl="0" indent="-284400">
              <a:buFont typeface="Arial" panose="020B0604020202020204" pitchFamily="34" charset="0"/>
              <a:buChar char="•"/>
            </a:pPr>
            <a:r>
              <a:rPr lang="fr-FR" sz="1200" dirty="0">
                <a:latin typeface="Comic Sans MS" panose="030F0702030302020204" pitchFamily="66" charset="0"/>
              </a:rPr>
              <a:t>Mise en danger des modes doux</a:t>
            </a:r>
          </a:p>
          <a:p>
            <a:pPr lvl="0"/>
            <a:endParaRPr lang="fr-FR" sz="1200" dirty="0">
              <a:latin typeface="Comic Sans MS" panose="030F0702030302020204" pitchFamily="66" charset="0"/>
            </a:endParaRPr>
          </a:p>
          <a:p>
            <a:pPr lvl="0"/>
            <a:endParaRPr lang="fr-FR" sz="1200" dirty="0">
              <a:latin typeface="Comic Sans MS" panose="030F0702030302020204" pitchFamily="66" charset="0"/>
            </a:endParaRP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B1815F8B-17E4-4FE5-84B6-A8C382567B6B}"/>
              </a:ext>
            </a:extLst>
          </p:cNvPr>
          <p:cNvSpPr txBox="1">
            <a:spLocks/>
          </p:cNvSpPr>
          <p:nvPr/>
        </p:nvSpPr>
        <p:spPr>
          <a:xfrm>
            <a:off x="114224" y="3645024"/>
            <a:ext cx="4313760" cy="3096344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fr-FR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Verlichting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Lopend</a:t>
            </a:r>
            <a:r>
              <a:rPr lang="fr-CA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CA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project</a:t>
            </a:r>
            <a:r>
              <a:rPr lang="fr-CA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met </a:t>
            </a:r>
            <a:r>
              <a:rPr lang="fr-CA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Sibelga</a:t>
            </a:r>
            <a:r>
              <a:rPr lang="fr-CA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die </a:t>
            </a:r>
            <a:r>
              <a:rPr lang="fr-CA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rekening</a:t>
            </a:r>
            <a:r>
              <a:rPr lang="fr-CA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CA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houdt</a:t>
            </a:r>
            <a:r>
              <a:rPr lang="fr-CA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met de </a:t>
            </a:r>
            <a:r>
              <a:rPr lang="fr-CA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inrichtingen</a:t>
            </a:r>
            <a:r>
              <a:rPr lang="nl-NL" altLang="fr-FR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Armaturen</a:t>
            </a:r>
            <a:r>
              <a:rPr lang="fr-CA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CA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grotendeels</a:t>
            </a:r>
            <a:r>
              <a:rPr lang="fr-CA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CA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aan</a:t>
            </a:r>
            <a:r>
              <a:rPr lang="fr-CA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de </a:t>
            </a:r>
            <a:r>
              <a:rPr lang="fr-CA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voorgevels</a:t>
            </a:r>
            <a:r>
              <a:rPr lang="fr-CA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nl-NL" altLang="fr-FR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 </a:t>
            </a:r>
          </a:p>
          <a:p>
            <a:endParaRPr lang="nl-NL" altLang="fr-FR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nl-NL" altLang="fr-FR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Gevolgen voor de buurt : 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fr-FR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Weinig</a:t>
            </a:r>
            <a:r>
              <a:rPr lang="fr-FR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verandering</a:t>
            </a:r>
            <a:r>
              <a:rPr lang="fr-FR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met </a:t>
            </a:r>
            <a:r>
              <a:rPr lang="fr-FR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bestaande</a:t>
            </a:r>
            <a:r>
              <a:rPr lang="fr-FR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toestand</a:t>
            </a:r>
            <a:endParaRPr lang="fr-FR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fr-FR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Intens</a:t>
            </a:r>
            <a:r>
              <a:rPr lang="fr-FR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verkeer</a:t>
            </a:r>
            <a:r>
              <a:rPr lang="fr-FR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in </a:t>
            </a:r>
            <a:r>
              <a:rPr lang="fr-FR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spitsuur</a:t>
            </a:r>
            <a:r>
              <a:rPr lang="fr-FR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fr-FR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doorgaand</a:t>
            </a:r>
            <a:r>
              <a:rPr lang="fr-FR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verkeer</a:t>
            </a:r>
            <a:r>
              <a:rPr lang="fr-FR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naar</a:t>
            </a:r>
            <a:r>
              <a:rPr lang="fr-FR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scholen</a:t>
            </a:r>
            <a:endParaRPr lang="fr-FR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fr-FR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Hoge</a:t>
            </a:r>
            <a:r>
              <a:rPr lang="fr-FR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snelheden</a:t>
            </a:r>
            <a:endParaRPr lang="fr-FR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fr-FR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Zwakke</a:t>
            </a:r>
            <a:r>
              <a:rPr lang="fr-FR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weggebruikers</a:t>
            </a:r>
            <a:r>
              <a:rPr lang="fr-FR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wordt</a:t>
            </a:r>
            <a:r>
              <a:rPr lang="fr-FR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in </a:t>
            </a:r>
            <a:r>
              <a:rPr lang="fr-FR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gevaar</a:t>
            </a:r>
            <a:r>
              <a:rPr lang="fr-FR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gebracht</a:t>
            </a:r>
            <a:endParaRPr lang="fr-FR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nl-NL" altLang="fr-FR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fr-FR" sz="13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70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5000"/>
              </a:schemeClr>
            </a:gs>
            <a:gs pos="50000">
              <a:schemeClr val="bg2">
                <a:lumMod val="85000"/>
              </a:schemeClr>
            </a:gs>
            <a:gs pos="100000">
              <a:schemeClr val="bg2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 SEU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7504" y="188640"/>
            <a:ext cx="1224136" cy="868742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8CA61DDF-A1F9-4373-B33A-409FE18CD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188640"/>
            <a:ext cx="6264696" cy="990600"/>
          </a:xfrm>
        </p:spPr>
        <p:txBody>
          <a:bodyPr>
            <a:normAutofit/>
          </a:bodyPr>
          <a:lstStyle/>
          <a:p>
            <a:pPr lvl="0" algn="ctr"/>
            <a:r>
              <a:rPr lang="fr-FR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Heraanleg</a:t>
            </a:r>
            <a:r>
              <a:rPr lang="fr-FR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van Jacques </a:t>
            </a:r>
            <a:r>
              <a:rPr lang="fr-FR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Vandervleetstraat</a:t>
            </a:r>
            <a:r>
              <a:rPr lang="fr-FR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br>
              <a:rPr lang="fr-FR" sz="20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fr-FR" sz="2000" dirty="0">
                <a:latin typeface="Comic Sans MS" panose="030F0702030302020204" pitchFamily="66" charset="0"/>
              </a:rPr>
              <a:t>Réaménagement de la rue Jacques </a:t>
            </a:r>
            <a:r>
              <a:rPr lang="fr-FR" sz="2000" dirty="0" err="1">
                <a:latin typeface="Comic Sans MS" panose="030F0702030302020204" pitchFamily="66" charset="0"/>
              </a:rPr>
              <a:t>Vandervleet</a:t>
            </a:r>
            <a:endParaRPr lang="fr-FR" sz="2000" dirty="0">
              <a:latin typeface="Comic Sans MS" panose="030F0702030302020204" pitchFamily="66" charset="0"/>
            </a:endParaRPr>
          </a:p>
        </p:txBody>
      </p:sp>
      <p:graphicFrame>
        <p:nvGraphicFramePr>
          <p:cNvPr id="2" name="Tableau 6">
            <a:extLst>
              <a:ext uri="{FF2B5EF4-FFF2-40B4-BE49-F238E27FC236}">
                <a16:creationId xmlns:a16="http://schemas.microsoft.com/office/drawing/2014/main" id="{CA49F023-49D8-483A-A44E-1D447A8849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025471"/>
              </p:ext>
            </p:extLst>
          </p:nvPr>
        </p:nvGraphicFramePr>
        <p:xfrm>
          <a:off x="251520" y="1700808"/>
          <a:ext cx="8568952" cy="4620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2238">
                  <a:extLst>
                    <a:ext uri="{9D8B030D-6E8A-4147-A177-3AD203B41FA5}">
                      <a16:colId xmlns:a16="http://schemas.microsoft.com/office/drawing/2014/main" val="804375133"/>
                    </a:ext>
                  </a:extLst>
                </a:gridCol>
                <a:gridCol w="2142238">
                  <a:extLst>
                    <a:ext uri="{9D8B030D-6E8A-4147-A177-3AD203B41FA5}">
                      <a16:colId xmlns:a16="http://schemas.microsoft.com/office/drawing/2014/main" val="1085261956"/>
                    </a:ext>
                  </a:extLst>
                </a:gridCol>
                <a:gridCol w="2142238">
                  <a:extLst>
                    <a:ext uri="{9D8B030D-6E8A-4147-A177-3AD203B41FA5}">
                      <a16:colId xmlns:a16="http://schemas.microsoft.com/office/drawing/2014/main" val="737728502"/>
                    </a:ext>
                  </a:extLst>
                </a:gridCol>
                <a:gridCol w="2142238">
                  <a:extLst>
                    <a:ext uri="{9D8B030D-6E8A-4147-A177-3AD203B41FA5}">
                      <a16:colId xmlns:a16="http://schemas.microsoft.com/office/drawing/2014/main" val="2217924824"/>
                    </a:ext>
                  </a:extLst>
                </a:gridCol>
              </a:tblGrid>
              <a:tr h="660073">
                <a:tc>
                  <a:txBody>
                    <a:bodyPr/>
                    <a:lstStyle/>
                    <a:p>
                      <a:endParaRPr lang="fr-F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altLang="fr-FR" sz="12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Bestaande toestand</a:t>
                      </a:r>
                    </a:p>
                    <a:p>
                      <a:pPr algn="ctr"/>
                      <a:r>
                        <a:rPr lang="nl-NL" altLang="fr-FR" sz="1200" dirty="0" err="1">
                          <a:latin typeface="Comic Sans MS" panose="030F0702030302020204" pitchFamily="66" charset="0"/>
                        </a:rPr>
                        <a:t>Situation</a:t>
                      </a:r>
                      <a:r>
                        <a:rPr lang="nl-NL" altLang="fr-FR" sz="12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nl-NL" altLang="fr-FR" sz="1200" dirty="0" err="1">
                          <a:latin typeface="Comic Sans MS" panose="030F0702030302020204" pitchFamily="66" charset="0"/>
                        </a:rPr>
                        <a:t>existante</a:t>
                      </a:r>
                      <a:endParaRPr lang="nl-NL" altLang="fr-FR" sz="1200" dirty="0">
                        <a:latin typeface="Comic Sans MS" panose="030F0702030302020204" pitchFamily="66" charset="0"/>
                      </a:endParaRPr>
                    </a:p>
                    <a:p>
                      <a:endParaRPr lang="fr-F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altLang="fr-FR" sz="12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Woonerf</a:t>
                      </a:r>
                    </a:p>
                    <a:p>
                      <a:pPr algn="ctr"/>
                      <a:r>
                        <a:rPr lang="nl-NL" altLang="fr-FR" sz="1200" dirty="0">
                          <a:latin typeface="Comic Sans MS" panose="030F0702030302020204" pitchFamily="66" charset="0"/>
                        </a:rPr>
                        <a:t>Zone de rencontre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altLang="fr-FR" sz="12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Zone 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835917"/>
                  </a:ext>
                </a:extLst>
              </a:tr>
              <a:tr h="660073">
                <a:tc>
                  <a:txBody>
                    <a:bodyPr/>
                    <a:lstStyle/>
                    <a:p>
                      <a:r>
                        <a:rPr lang="fr-FR" sz="1200" dirty="0" err="1">
                          <a:latin typeface="Comic Sans MS" panose="030F0702030302020204" pitchFamily="66" charset="0"/>
                        </a:rPr>
                        <a:t>Parkeren</a:t>
                      </a:r>
                      <a:endParaRPr lang="fr-FR" sz="1200" dirty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fr-FR" sz="1200" dirty="0">
                          <a:solidFill>
                            <a:schemeClr val="tx2"/>
                          </a:solidFill>
                          <a:latin typeface="Comic Sans MS" panose="030F0702030302020204" pitchFamily="66" charset="0"/>
                        </a:rPr>
                        <a:t>Stationnement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omic Sans MS" panose="030F0702030302020204" pitchFamily="66" charset="0"/>
                        </a:rPr>
                        <a:t>58 </a:t>
                      </a:r>
                      <a:r>
                        <a:rPr lang="fr-FR" sz="1200" dirty="0" err="1">
                          <a:latin typeface="Comic Sans MS" panose="030F0702030302020204" pitchFamily="66" charset="0"/>
                        </a:rPr>
                        <a:t>plaastsen</a:t>
                      </a:r>
                      <a:endParaRPr lang="fr-FR" sz="1200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fr-FR" sz="1200" dirty="0">
                          <a:solidFill>
                            <a:schemeClr val="tx2"/>
                          </a:solidFill>
                          <a:latin typeface="Comic Sans MS" panose="030F0702030302020204" pitchFamily="66" charset="0"/>
                        </a:rPr>
                        <a:t>58 places</a:t>
                      </a:r>
                    </a:p>
                    <a:p>
                      <a:pPr algn="ctr"/>
                      <a:endParaRPr lang="fr-F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omic Sans MS" panose="030F0702030302020204" pitchFamily="66" charset="0"/>
                        </a:rPr>
                        <a:t>46 </a:t>
                      </a:r>
                      <a:r>
                        <a:rPr lang="fr-FR" sz="1200" dirty="0" err="1">
                          <a:latin typeface="Comic Sans MS" panose="030F0702030302020204" pitchFamily="66" charset="0"/>
                        </a:rPr>
                        <a:t>plaatsen</a:t>
                      </a:r>
                      <a:endParaRPr lang="fr-FR" sz="1200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fr-FR" sz="1200" dirty="0">
                          <a:solidFill>
                            <a:schemeClr val="tx2"/>
                          </a:solidFill>
                          <a:latin typeface="Comic Sans MS" panose="030F0702030302020204" pitchFamily="66" charset="0"/>
                        </a:rPr>
                        <a:t>46 places</a:t>
                      </a:r>
                    </a:p>
                    <a:p>
                      <a:pPr algn="ctr"/>
                      <a:endParaRPr lang="fr-F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omic Sans MS" panose="030F0702030302020204" pitchFamily="66" charset="0"/>
                        </a:rPr>
                        <a:t>50 </a:t>
                      </a:r>
                      <a:r>
                        <a:rPr lang="fr-FR" sz="1200" dirty="0" err="1">
                          <a:latin typeface="Comic Sans MS" panose="030F0702030302020204" pitchFamily="66" charset="0"/>
                        </a:rPr>
                        <a:t>plaatsen</a:t>
                      </a:r>
                      <a:endParaRPr lang="fr-FR" sz="1200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fr-FR" sz="1200" dirty="0">
                          <a:solidFill>
                            <a:schemeClr val="tx2"/>
                          </a:solidFill>
                          <a:latin typeface="Comic Sans MS" panose="030F0702030302020204" pitchFamily="66" charset="0"/>
                        </a:rPr>
                        <a:t>50 places</a:t>
                      </a:r>
                    </a:p>
                    <a:p>
                      <a:pPr algn="ctr"/>
                      <a:endParaRPr lang="fr-F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336152"/>
                  </a:ext>
                </a:extLst>
              </a:tr>
              <a:tr h="6600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altLang="fr-FR" sz="12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Fietsbeugels</a:t>
                      </a:r>
                    </a:p>
                    <a:p>
                      <a:r>
                        <a:rPr lang="fr-FR" sz="1200" dirty="0">
                          <a:solidFill>
                            <a:schemeClr val="tx2"/>
                          </a:solidFill>
                          <a:latin typeface="Comic Sans MS" panose="030F0702030302020204" pitchFamily="66" charset="0"/>
                        </a:rPr>
                        <a:t>Arceaux vélo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616644"/>
                  </a:ext>
                </a:extLst>
              </a:tr>
              <a:tr h="6600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altLang="fr-FR" sz="12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Banken</a:t>
                      </a:r>
                    </a:p>
                    <a:p>
                      <a:r>
                        <a:rPr lang="fr-FR" sz="1200" dirty="0">
                          <a:solidFill>
                            <a:schemeClr val="tx2"/>
                          </a:solidFill>
                          <a:latin typeface="Comic Sans MS" panose="030F0702030302020204" pitchFamily="66" charset="0"/>
                        </a:rPr>
                        <a:t>Bancs</a:t>
                      </a:r>
                    </a:p>
                    <a:p>
                      <a:endParaRPr lang="fr-F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532182"/>
                  </a:ext>
                </a:extLst>
              </a:tr>
              <a:tr h="6600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altLang="fr-FR" sz="12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Bomen</a:t>
                      </a:r>
                    </a:p>
                    <a:p>
                      <a:r>
                        <a:rPr lang="fr-FR" sz="1200" dirty="0">
                          <a:solidFill>
                            <a:schemeClr val="tx2"/>
                          </a:solidFill>
                          <a:latin typeface="Comic Sans MS" panose="030F0702030302020204" pitchFamily="66" charset="0"/>
                        </a:rPr>
                        <a:t>Arbres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omic Sans MS" panose="030F0702030302020204" pitchFamily="66" charset="0"/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046531"/>
                  </a:ext>
                </a:extLst>
              </a:tr>
              <a:tr h="6600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altLang="fr-FR" sz="12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Oppervlaktevegetatie </a:t>
                      </a:r>
                    </a:p>
                    <a:p>
                      <a:r>
                        <a:rPr lang="fr-FR" sz="1200" dirty="0">
                          <a:solidFill>
                            <a:schemeClr val="tx2"/>
                          </a:solidFill>
                          <a:latin typeface="Comic Sans MS" panose="030F0702030302020204" pitchFamily="66" charset="0"/>
                        </a:rPr>
                        <a:t>Surface végétale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omic Sans MS" panose="030F0702030302020204" pitchFamily="66" charset="0"/>
                        </a:rPr>
                        <a:t>137 m²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omic Sans MS" panose="030F0702030302020204" pitchFamily="66" charset="0"/>
                        </a:rPr>
                        <a:t>78m²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775289"/>
                  </a:ext>
                </a:extLst>
              </a:tr>
              <a:tr h="6600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altLang="fr-FR" sz="12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Percentage waterdichtheid </a:t>
                      </a:r>
                    </a:p>
                    <a:p>
                      <a:r>
                        <a:rPr lang="fr-FR" sz="1200" dirty="0">
                          <a:solidFill>
                            <a:schemeClr val="tx2"/>
                          </a:solidFill>
                          <a:latin typeface="Comic Sans MS" panose="030F0702030302020204" pitchFamily="66" charset="0"/>
                        </a:rPr>
                        <a:t>Taux d’imperméabilité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omic Sans MS" panose="030F0702030302020204" pitchFamily="66" charset="0"/>
                        </a:rPr>
                        <a:t>100 %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omic Sans MS" panose="030F0702030302020204" pitchFamily="66" charset="0"/>
                        </a:rPr>
                        <a:t>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omic Sans MS" panose="030F0702030302020204" pitchFamily="66" charset="0"/>
                        </a:rPr>
                        <a:t>75 %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08190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748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5000"/>
              </a:schemeClr>
            </a:gs>
            <a:gs pos="50000">
              <a:schemeClr val="bg2">
                <a:lumMod val="85000"/>
              </a:schemeClr>
            </a:gs>
            <a:gs pos="100000">
              <a:schemeClr val="bg2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648" y="2060848"/>
            <a:ext cx="6264696" cy="3384376"/>
          </a:xfrm>
        </p:spPr>
        <p:txBody>
          <a:bodyPr>
            <a:normAutofit/>
          </a:bodyPr>
          <a:lstStyle/>
          <a:p>
            <a:pPr algn="ctr"/>
            <a:r>
              <a:rPr lang="fr-BE" sz="3200" dirty="0">
                <a:latin typeface="Comic Sans MS" pitchFamily="66" charset="0"/>
                <a:ea typeface="MS Gothic" pitchFamily="49" charset="-128"/>
                <a:cs typeface="Sakkal Majalla" pitchFamily="2" charset="-78"/>
              </a:rPr>
              <a:t>Merci pour votre attention</a:t>
            </a:r>
            <a:br>
              <a:rPr lang="fr-BE" sz="3200" dirty="0">
                <a:latin typeface="Comic Sans MS" pitchFamily="66" charset="0"/>
                <a:ea typeface="MS Gothic" pitchFamily="49" charset="-128"/>
                <a:cs typeface="Sakkal Majalla" pitchFamily="2" charset="-78"/>
              </a:rPr>
            </a:br>
            <a:br>
              <a:rPr lang="fr-BE" sz="3200" dirty="0">
                <a:latin typeface="Comic Sans MS" pitchFamily="66" charset="0"/>
                <a:ea typeface="MS Gothic" pitchFamily="49" charset="-128"/>
                <a:cs typeface="Sakkal Majalla" pitchFamily="2" charset="-78"/>
              </a:rPr>
            </a:br>
            <a:br>
              <a:rPr lang="fr-BE" sz="3200" dirty="0">
                <a:latin typeface="Comic Sans MS" pitchFamily="66" charset="0"/>
                <a:ea typeface="MS Gothic" pitchFamily="49" charset="-128"/>
                <a:cs typeface="Sakkal Majalla" pitchFamily="2" charset="-78"/>
              </a:rPr>
            </a:br>
            <a:r>
              <a:rPr lang="fr-BE" sz="3200" dirty="0">
                <a:latin typeface="Comic Sans MS" pitchFamily="66" charset="0"/>
                <a:ea typeface="MS Gothic" pitchFamily="49" charset="-128"/>
                <a:cs typeface="Sakkal Majalla" pitchFamily="2" charset="-78"/>
              </a:rPr>
              <a:t>Questions-réponses</a:t>
            </a:r>
            <a:endParaRPr lang="nl-BE" sz="3200" dirty="0">
              <a:latin typeface="Comic Sans MS" pitchFamily="66" charset="0"/>
              <a:ea typeface="MS Gothic" pitchFamily="49" charset="-128"/>
              <a:cs typeface="Sakkal Majalla" pitchFamily="2" charset="-78"/>
            </a:endParaRPr>
          </a:p>
        </p:txBody>
      </p:sp>
      <p:pic>
        <p:nvPicPr>
          <p:cNvPr id="4" name="Image 3" descr="LOGO SEU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7504" y="188640"/>
            <a:ext cx="1224136" cy="86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81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5000"/>
              </a:schemeClr>
            </a:gs>
            <a:gs pos="50000">
              <a:schemeClr val="bg2">
                <a:lumMod val="85000"/>
              </a:schemeClr>
            </a:gs>
            <a:gs pos="100000">
              <a:schemeClr val="bg2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422FEB31-A341-4596-9362-58133E8DF7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8117" r="-12"/>
          <a:stretch/>
        </p:blipFill>
        <p:spPr>
          <a:xfrm>
            <a:off x="612000" y="1508701"/>
            <a:ext cx="7920000" cy="513625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6264696" cy="990600"/>
          </a:xfrm>
        </p:spPr>
        <p:txBody>
          <a:bodyPr>
            <a:normAutofit/>
          </a:bodyPr>
          <a:lstStyle/>
          <a:p>
            <a:pPr lvl="0" algn="ctr"/>
            <a:r>
              <a:rPr lang="fr-FR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Heraanleg</a:t>
            </a:r>
            <a:r>
              <a:rPr lang="fr-FR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van Jacques </a:t>
            </a:r>
            <a:r>
              <a:rPr lang="fr-FR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Vandervleetstraat</a:t>
            </a:r>
            <a:r>
              <a:rPr lang="fr-FR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br>
              <a:rPr lang="fr-FR" sz="20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fr-FR" sz="2000" dirty="0">
                <a:latin typeface="Comic Sans MS" panose="030F0702030302020204" pitchFamily="66" charset="0"/>
              </a:rPr>
              <a:t>Réaménagement de la rue Jacques </a:t>
            </a:r>
            <a:r>
              <a:rPr lang="fr-FR" sz="2000" dirty="0" err="1">
                <a:latin typeface="Comic Sans MS" panose="030F0702030302020204" pitchFamily="66" charset="0"/>
              </a:rPr>
              <a:t>Vandervleet</a:t>
            </a:r>
            <a:endParaRPr lang="fr-FR" sz="2000" dirty="0">
              <a:latin typeface="Comic Sans MS" panose="030F0702030302020204" pitchFamily="66" charset="0"/>
            </a:endParaRPr>
          </a:p>
        </p:txBody>
      </p:sp>
      <p:pic>
        <p:nvPicPr>
          <p:cNvPr id="4" name="Image 3" descr="LOGO SEU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07504" y="188640"/>
            <a:ext cx="1224136" cy="8687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13107961">
            <a:off x="3455800" y="3233672"/>
            <a:ext cx="2880468" cy="765944"/>
          </a:xfrm>
          <a:prstGeom prst="rect">
            <a:avLst/>
          </a:prstGeom>
          <a:noFill/>
          <a:ln cmpd="sng">
            <a:solidFill>
              <a:srgbClr val="DA85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6952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5000"/>
              </a:schemeClr>
            </a:gs>
            <a:gs pos="50000">
              <a:schemeClr val="bg2">
                <a:lumMod val="85000"/>
              </a:schemeClr>
            </a:gs>
            <a:gs pos="100000">
              <a:schemeClr val="bg2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6264696" cy="990600"/>
          </a:xfrm>
        </p:spPr>
        <p:txBody>
          <a:bodyPr>
            <a:normAutofit/>
          </a:bodyPr>
          <a:lstStyle/>
          <a:p>
            <a:pPr lvl="0" algn="ctr"/>
            <a:r>
              <a:rPr lang="fr-FR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Heraanleg</a:t>
            </a:r>
            <a:r>
              <a:rPr lang="fr-FR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van Jacques </a:t>
            </a:r>
            <a:r>
              <a:rPr lang="fr-FR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Vandervleetstraat</a:t>
            </a:r>
            <a:r>
              <a:rPr lang="fr-FR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br>
              <a:rPr lang="fr-FR" sz="20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fr-FR" sz="2000" dirty="0">
                <a:latin typeface="Comic Sans MS" panose="030F0702030302020204" pitchFamily="66" charset="0"/>
              </a:rPr>
              <a:t>Réaménagement de la rue Jacques </a:t>
            </a:r>
            <a:r>
              <a:rPr lang="fr-FR" sz="2000" dirty="0" err="1">
                <a:latin typeface="Comic Sans MS" panose="030F0702030302020204" pitchFamily="66" charset="0"/>
              </a:rPr>
              <a:t>Vandervleet</a:t>
            </a:r>
            <a:endParaRPr lang="fr-FR" sz="2000" dirty="0">
              <a:latin typeface="Comic Sans MS" panose="030F0702030302020204" pitchFamily="66" charset="0"/>
            </a:endParaRPr>
          </a:p>
        </p:txBody>
      </p:sp>
      <p:pic>
        <p:nvPicPr>
          <p:cNvPr id="4" name="Image 3" descr="LOGO SEU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7504" y="188640"/>
            <a:ext cx="1224136" cy="868742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DCECD347-872A-41A3-A95A-D8BFB9560CF7}"/>
              </a:ext>
            </a:extLst>
          </p:cNvPr>
          <p:cNvSpPr txBox="1">
            <a:spLocks/>
          </p:cNvSpPr>
          <p:nvPr/>
        </p:nvSpPr>
        <p:spPr>
          <a:xfrm>
            <a:off x="107504" y="1916833"/>
            <a:ext cx="4680520" cy="51125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fr-FR" sz="1300" dirty="0">
                <a:solidFill>
                  <a:schemeClr val="bg1"/>
                </a:solidFill>
                <a:latin typeface="Comic Sans MS" panose="030F0702030302020204" pitchFamily="66" charset="0"/>
              </a:rPr>
              <a:t>Analyse van de bestaande toestand, het woonerf en de zone 30 :</a:t>
            </a:r>
          </a:p>
          <a:p>
            <a:endParaRPr lang="nl-NL" altLang="fr-FR" sz="13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fr-FR" sz="1300" dirty="0">
                <a:solidFill>
                  <a:schemeClr val="bg1"/>
                </a:solidFill>
                <a:latin typeface="Comic Sans MS" panose="030F0702030302020204" pitchFamily="66" charset="0"/>
              </a:rPr>
              <a:t>Veiligheid van de gebruikers</a:t>
            </a:r>
          </a:p>
          <a:p>
            <a:pPr marL="540000" indent="-285750">
              <a:buFont typeface="Courier New" panose="02070309020205020404" pitchFamily="49" charset="0"/>
              <a:buChar char="o"/>
            </a:pPr>
            <a:r>
              <a:rPr lang="nl-NL" altLang="fr-FR" sz="1300" dirty="0">
                <a:solidFill>
                  <a:schemeClr val="bg1"/>
                </a:solidFill>
                <a:latin typeface="Comic Sans MS" panose="030F0702030302020204" pitchFamily="66" charset="0"/>
              </a:rPr>
              <a:t>Gewone voetgangers</a:t>
            </a:r>
          </a:p>
          <a:p>
            <a:pPr marL="540000" indent="-285750">
              <a:buFont typeface="Courier New" panose="02070309020205020404" pitchFamily="49" charset="0"/>
              <a:buChar char="o"/>
            </a:pPr>
            <a:r>
              <a:rPr lang="nl-NL" sz="1300" dirty="0">
                <a:solidFill>
                  <a:schemeClr val="bg1"/>
                </a:solidFill>
                <a:latin typeface="Comic Sans MS" panose="030F0702030302020204" pitchFamily="66" charset="0"/>
              </a:rPr>
              <a:t>Personen met een beperkte mobiliteit</a:t>
            </a:r>
            <a:endParaRPr lang="nl-NL" altLang="fr-FR" sz="13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nl-NL" altLang="fr-FR" sz="13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fr-FR" sz="1300" dirty="0">
                <a:solidFill>
                  <a:schemeClr val="bg1"/>
                </a:solidFill>
                <a:latin typeface="Comic Sans MS" panose="030F0702030302020204" pitchFamily="66" charset="0"/>
              </a:rPr>
              <a:t>Mobiliteit</a:t>
            </a:r>
          </a:p>
          <a:p>
            <a:pPr marL="540000" indent="-285750">
              <a:buFont typeface="Courier New" panose="02070309020205020404" pitchFamily="49" charset="0"/>
              <a:buChar char="o"/>
            </a:pPr>
            <a:r>
              <a:rPr lang="nl-NL" altLang="fr-FR" sz="1300" dirty="0">
                <a:solidFill>
                  <a:schemeClr val="bg1"/>
                </a:solidFill>
                <a:latin typeface="Comic Sans MS" panose="030F0702030302020204" pitchFamily="66" charset="0"/>
              </a:rPr>
              <a:t>Verkeer</a:t>
            </a:r>
          </a:p>
          <a:p>
            <a:pPr marL="540000" indent="-285750">
              <a:buFont typeface="Courier New" panose="02070309020205020404" pitchFamily="49" charset="0"/>
              <a:buChar char="o"/>
            </a:pPr>
            <a:r>
              <a:rPr lang="nl-NL" altLang="fr-FR" sz="1300" dirty="0">
                <a:solidFill>
                  <a:schemeClr val="bg1"/>
                </a:solidFill>
                <a:latin typeface="Comic Sans MS" panose="030F0702030302020204" pitchFamily="66" charset="0"/>
              </a:rPr>
              <a:t>Parkeren</a:t>
            </a:r>
          </a:p>
          <a:p>
            <a:pPr marL="540000" indent="-285750">
              <a:buFont typeface="Courier New" panose="02070309020205020404" pitchFamily="49" charset="0"/>
              <a:buChar char="o"/>
            </a:pPr>
            <a:r>
              <a:rPr lang="nl-NL" altLang="fr-FR" sz="1300" dirty="0">
                <a:solidFill>
                  <a:schemeClr val="bg1"/>
                </a:solidFill>
                <a:latin typeface="Comic Sans MS" panose="030F0702030302020204" pitchFamily="66" charset="0"/>
              </a:rPr>
              <a:t>Fietsen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fr-FR" sz="13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fr-FR" sz="1300" dirty="0">
                <a:solidFill>
                  <a:schemeClr val="bg1"/>
                </a:solidFill>
                <a:latin typeface="Comic Sans MS" panose="030F0702030302020204" pitchFamily="66" charset="0"/>
              </a:rPr>
              <a:t>Vegetatie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fr-FR" sz="13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3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Waterafvoer</a:t>
            </a:r>
            <a:endParaRPr lang="fr-FR" sz="13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altLang="fr-FR" sz="13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fr-FR" sz="1300" dirty="0">
                <a:solidFill>
                  <a:schemeClr val="bg1"/>
                </a:solidFill>
                <a:latin typeface="Comic Sans MS" panose="030F0702030302020204" pitchFamily="66" charset="0"/>
              </a:rPr>
              <a:t>Verlichting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fr-FR" sz="13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fr-FR" sz="1300" dirty="0">
                <a:solidFill>
                  <a:schemeClr val="bg1"/>
                </a:solidFill>
                <a:latin typeface="Comic Sans MS" panose="030F0702030302020204" pitchFamily="66" charset="0"/>
              </a:rPr>
              <a:t>Slijtage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fr-FR" sz="13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fr-FR" sz="1300" dirty="0">
                <a:solidFill>
                  <a:schemeClr val="bg1"/>
                </a:solidFill>
                <a:latin typeface="Comic Sans MS" panose="030F0702030302020204" pitchFamily="66" charset="0"/>
              </a:rPr>
              <a:t>Gevolgen voor de buurt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fr-FR" sz="13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fr-FR" sz="13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7BC1518-60B9-42F6-BB52-995DD812EB22}"/>
              </a:ext>
            </a:extLst>
          </p:cNvPr>
          <p:cNvSpPr txBox="1">
            <a:spLocks/>
          </p:cNvSpPr>
          <p:nvPr/>
        </p:nvSpPr>
        <p:spPr>
          <a:xfrm>
            <a:off x="4788024" y="1916833"/>
            <a:ext cx="4232694" cy="4990709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sz="1300" dirty="0">
                <a:latin typeface="Comic Sans MS" panose="030F0702030302020204" pitchFamily="66" charset="0"/>
              </a:rPr>
              <a:t>Analyse de différents critères  de la situation existante, de la zone résidentielle et de la zone 30 :</a:t>
            </a:r>
          </a:p>
          <a:p>
            <a:pPr lvl="0"/>
            <a:endParaRPr lang="fr-FR" sz="1300" dirty="0">
              <a:latin typeface="Comic Sans MS" panose="030F0702030302020204" pitchFamily="66" charset="0"/>
            </a:endParaRPr>
          </a:p>
          <a:p>
            <a:pPr marL="284400" lvl="0" indent="-284400">
              <a:buFont typeface="Arial" panose="020B0604020202020204" pitchFamily="34" charset="0"/>
              <a:buChar char="•"/>
            </a:pPr>
            <a:r>
              <a:rPr lang="fr-FR" sz="1300" dirty="0">
                <a:latin typeface="Comic Sans MS" panose="030F0702030302020204" pitchFamily="66" charset="0"/>
              </a:rPr>
              <a:t>Sécurité des usagers </a:t>
            </a:r>
          </a:p>
          <a:p>
            <a:pPr marL="540000" lvl="0" indent="-285750">
              <a:buFont typeface="Courier New" panose="02070309020205020404" pitchFamily="49" charset="0"/>
              <a:buChar char="o"/>
            </a:pPr>
            <a:r>
              <a:rPr lang="fr-FR" sz="1300" dirty="0">
                <a:latin typeface="Comic Sans MS" panose="030F0702030302020204" pitchFamily="66" charset="0"/>
              </a:rPr>
              <a:t>Piétons ordinaires</a:t>
            </a:r>
          </a:p>
          <a:p>
            <a:pPr marL="540000" lvl="0" indent="-285750">
              <a:buFont typeface="Courier New" panose="02070309020205020404" pitchFamily="49" charset="0"/>
              <a:buChar char="o"/>
            </a:pPr>
            <a:r>
              <a:rPr lang="fr-FR" sz="1300" dirty="0">
                <a:latin typeface="Comic Sans MS" panose="030F0702030302020204" pitchFamily="66" charset="0"/>
              </a:rPr>
              <a:t>Personne à mobilité réduite</a:t>
            </a:r>
          </a:p>
          <a:p>
            <a:pPr lvl="0"/>
            <a:endParaRPr lang="fr-FR" sz="1300" dirty="0">
              <a:latin typeface="Comic Sans MS" panose="030F0702030302020204" pitchFamily="66" charset="0"/>
            </a:endParaRPr>
          </a:p>
          <a:p>
            <a:pPr marL="285750" lvl="0" indent="-285750">
              <a:buFont typeface="Courier New" panose="02070309020205020404" pitchFamily="49" charset="0"/>
              <a:buChar char="o"/>
            </a:pPr>
            <a:endParaRPr lang="fr-FR" sz="100" dirty="0">
              <a:latin typeface="Comic Sans MS" panose="030F0702030302020204" pitchFamily="66" charset="0"/>
            </a:endParaRPr>
          </a:p>
          <a:p>
            <a:pPr marL="284400" lvl="0" indent="-284400">
              <a:buFont typeface="Arial" panose="020B0604020202020204" pitchFamily="34" charset="0"/>
              <a:buChar char="•"/>
            </a:pPr>
            <a:r>
              <a:rPr lang="fr-FR" sz="1300" dirty="0">
                <a:latin typeface="Comic Sans MS" panose="030F0702030302020204" pitchFamily="66" charset="0"/>
              </a:rPr>
              <a:t>Mobilité </a:t>
            </a:r>
          </a:p>
          <a:p>
            <a:pPr marL="540000" indent="-285750">
              <a:buFont typeface="Courier New" panose="02070309020205020404" pitchFamily="49" charset="0"/>
              <a:buChar char="o"/>
            </a:pPr>
            <a:r>
              <a:rPr lang="fr-FR" sz="1300" dirty="0">
                <a:latin typeface="Comic Sans MS" panose="030F0702030302020204" pitchFamily="66" charset="0"/>
              </a:rPr>
              <a:t>Circulation</a:t>
            </a:r>
          </a:p>
          <a:p>
            <a:pPr marL="540000" indent="-285750">
              <a:buFont typeface="Courier New" panose="02070309020205020404" pitchFamily="49" charset="0"/>
              <a:buChar char="o"/>
            </a:pPr>
            <a:r>
              <a:rPr lang="fr-FR" sz="1300" dirty="0">
                <a:latin typeface="Comic Sans MS" panose="030F0702030302020204" pitchFamily="66" charset="0"/>
              </a:rPr>
              <a:t>Stationnement</a:t>
            </a:r>
          </a:p>
          <a:p>
            <a:pPr marL="540000" indent="-285750">
              <a:buFont typeface="Courier New" panose="02070309020205020404" pitchFamily="49" charset="0"/>
              <a:buChar char="o"/>
            </a:pPr>
            <a:r>
              <a:rPr lang="fr-FR" sz="1300" dirty="0">
                <a:latin typeface="Comic Sans MS" panose="030F0702030302020204" pitchFamily="66" charset="0"/>
              </a:rPr>
              <a:t>Vélos</a:t>
            </a:r>
          </a:p>
          <a:p>
            <a:pPr lvl="0"/>
            <a:endParaRPr lang="fr-FR" sz="1300" dirty="0">
              <a:latin typeface="Comic Sans MS" panose="030F0702030302020204" pitchFamily="66" charset="0"/>
            </a:endParaRPr>
          </a:p>
          <a:p>
            <a:pPr marL="284400" lvl="0" indent="-284400">
              <a:buFont typeface="Arial" panose="020B0604020202020204" pitchFamily="34" charset="0"/>
              <a:buChar char="•"/>
            </a:pPr>
            <a:r>
              <a:rPr lang="fr-FR" sz="1300" dirty="0">
                <a:latin typeface="Comic Sans MS" panose="030F0702030302020204" pitchFamily="66" charset="0"/>
              </a:rPr>
              <a:t>Végétation</a:t>
            </a:r>
          </a:p>
          <a:p>
            <a:pPr lvl="0"/>
            <a:endParaRPr lang="fr-FR" sz="1300" dirty="0">
              <a:latin typeface="Comic Sans MS" panose="030F0702030302020204" pitchFamily="66" charset="0"/>
            </a:endParaRPr>
          </a:p>
          <a:p>
            <a:pPr marL="284400" lvl="0" indent="-284400">
              <a:buFont typeface="Arial" panose="020B0604020202020204" pitchFamily="34" charset="0"/>
              <a:buChar char="•"/>
            </a:pPr>
            <a:r>
              <a:rPr lang="fr-FR" sz="1300" dirty="0">
                <a:latin typeface="Comic Sans MS" panose="030F0702030302020204" pitchFamily="66" charset="0"/>
              </a:rPr>
              <a:t>Ecoulement des eaux</a:t>
            </a:r>
          </a:p>
          <a:p>
            <a:pPr marL="284400" lvl="0" indent="-284400">
              <a:buFont typeface="Arial" panose="020B0604020202020204" pitchFamily="34" charset="0"/>
              <a:buChar char="•"/>
            </a:pPr>
            <a:endParaRPr lang="fr-FR" sz="1300" dirty="0">
              <a:latin typeface="Comic Sans MS" panose="030F0702030302020204" pitchFamily="66" charset="0"/>
            </a:endParaRPr>
          </a:p>
          <a:p>
            <a:pPr marL="284400" lvl="0" indent="-284400">
              <a:buFont typeface="Arial" panose="020B0604020202020204" pitchFamily="34" charset="0"/>
              <a:buChar char="•"/>
            </a:pPr>
            <a:r>
              <a:rPr lang="fr-FR" sz="1300" dirty="0">
                <a:latin typeface="Comic Sans MS" panose="030F0702030302020204" pitchFamily="66" charset="0"/>
              </a:rPr>
              <a:t>Eclairage</a:t>
            </a:r>
          </a:p>
          <a:p>
            <a:pPr marL="284400" lvl="0" indent="-284400">
              <a:buFont typeface="Arial" panose="020B0604020202020204" pitchFamily="34" charset="0"/>
              <a:buChar char="•"/>
            </a:pPr>
            <a:endParaRPr lang="fr-FR" sz="1300" dirty="0">
              <a:latin typeface="Comic Sans MS" panose="030F0702030302020204" pitchFamily="66" charset="0"/>
            </a:endParaRPr>
          </a:p>
          <a:p>
            <a:pPr marL="284400" indent="-284400">
              <a:buFont typeface="Arial" panose="020B0604020202020204" pitchFamily="34" charset="0"/>
              <a:buChar char="•"/>
            </a:pPr>
            <a:r>
              <a:rPr lang="fr-FR" sz="1300" dirty="0">
                <a:latin typeface="Comic Sans MS" panose="030F0702030302020204" pitchFamily="66" charset="0"/>
              </a:rPr>
              <a:t>Etat d’usure</a:t>
            </a:r>
          </a:p>
          <a:p>
            <a:endParaRPr lang="fr-FR" sz="1300" dirty="0">
              <a:latin typeface="Comic Sans MS" panose="030F0702030302020204" pitchFamily="66" charset="0"/>
            </a:endParaRPr>
          </a:p>
          <a:p>
            <a:pPr marL="284400" lvl="0" indent="-284400">
              <a:buFont typeface="Arial" panose="020B0604020202020204" pitchFamily="34" charset="0"/>
              <a:buChar char="•"/>
            </a:pPr>
            <a:r>
              <a:rPr lang="fr-FR" sz="1300" dirty="0">
                <a:latin typeface="Comic Sans MS" panose="030F0702030302020204" pitchFamily="66" charset="0"/>
              </a:rPr>
              <a:t>Conséquences sur le quartier</a:t>
            </a:r>
          </a:p>
          <a:p>
            <a:pPr marL="284400" lvl="0" indent="-284400">
              <a:buFont typeface="Arial" panose="020B0604020202020204" pitchFamily="34" charset="0"/>
              <a:buChar char="•"/>
            </a:pPr>
            <a:endParaRPr lang="fr-FR" sz="1300" dirty="0">
              <a:latin typeface="Comic Sans MS" panose="030F0702030302020204" pitchFamily="66" charset="0"/>
            </a:endParaRPr>
          </a:p>
          <a:p>
            <a:pPr lvl="0"/>
            <a:endParaRPr lang="fr-FR" sz="1300" dirty="0">
              <a:latin typeface="Comic Sans MS" panose="030F0702030302020204" pitchFamily="66" charset="0"/>
            </a:endParaRPr>
          </a:p>
          <a:p>
            <a:pPr lvl="0"/>
            <a:r>
              <a:rPr lang="fr-FR" sz="1300" dirty="0">
                <a:latin typeface="Comic Sans MS" panose="030F0702030302020204" pitchFamily="66" charset="0"/>
              </a:rPr>
              <a:t> </a:t>
            </a:r>
            <a:endParaRPr lang="fr-BE" sz="13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52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5000"/>
              </a:schemeClr>
            </a:gs>
            <a:gs pos="50000">
              <a:schemeClr val="bg2">
                <a:lumMod val="85000"/>
              </a:schemeClr>
            </a:gs>
            <a:gs pos="100000">
              <a:schemeClr val="bg2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 SEU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7504" y="188640"/>
            <a:ext cx="1224136" cy="868742"/>
          </a:xfrm>
          <a:prstGeom prst="rect">
            <a:avLst/>
          </a:prstGeom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id="{1D924197-9E93-450C-8D98-B241A4A1E8DE}"/>
              </a:ext>
            </a:extLst>
          </p:cNvPr>
          <p:cNvSpPr txBox="1">
            <a:spLocks/>
          </p:cNvSpPr>
          <p:nvPr/>
        </p:nvSpPr>
        <p:spPr>
          <a:xfrm>
            <a:off x="4916262" y="4869160"/>
            <a:ext cx="4104456" cy="1750349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sz="1300" dirty="0">
                <a:latin typeface="Comic Sans MS" panose="030F0702030302020204" pitchFamily="66" charset="0"/>
              </a:rPr>
              <a:t>Sécurité des usagers </a:t>
            </a:r>
          </a:p>
          <a:p>
            <a:pPr marL="284400" indent="-284400">
              <a:buFont typeface="Arial" panose="020B0604020202020204" pitchFamily="34" charset="0"/>
              <a:buChar char="•"/>
            </a:pPr>
            <a:r>
              <a:rPr lang="fr-FR" sz="1300" dirty="0">
                <a:latin typeface="Comic Sans MS" panose="030F0702030302020204" pitchFamily="66" charset="0"/>
              </a:rPr>
              <a:t>Piétons ordinaires  : pas d’extension de trottoir </a:t>
            </a:r>
          </a:p>
          <a:p>
            <a:endParaRPr lang="fr-FR" sz="1300" dirty="0">
              <a:latin typeface="Comic Sans MS" panose="030F0702030302020204" pitchFamily="66" charset="0"/>
            </a:endParaRPr>
          </a:p>
          <a:p>
            <a:pPr marL="284400" lvl="0" indent="-284400">
              <a:buFont typeface="Arial" panose="020B0604020202020204" pitchFamily="34" charset="0"/>
              <a:buChar char="•"/>
            </a:pPr>
            <a:r>
              <a:rPr lang="fr-FR" sz="1300" dirty="0">
                <a:latin typeface="Comic Sans MS" panose="030F0702030302020204" pitchFamily="66" charset="0"/>
              </a:rPr>
              <a:t>PMR : </a:t>
            </a:r>
          </a:p>
          <a:p>
            <a:pPr marL="540000" lvl="0" indent="-285750">
              <a:buFont typeface="Courier New" panose="02070309020205020404" pitchFamily="49" charset="0"/>
              <a:buChar char="o"/>
            </a:pPr>
            <a:r>
              <a:rPr lang="fr-FR" sz="1300" dirty="0">
                <a:latin typeface="Comic Sans MS" panose="030F0702030302020204" pitchFamily="66" charset="0"/>
              </a:rPr>
              <a:t>absence de dalles podotactiles</a:t>
            </a:r>
          </a:p>
          <a:p>
            <a:pPr marL="540000" lvl="0" indent="-285750">
              <a:buFont typeface="Courier New" panose="02070309020205020404" pitchFamily="49" charset="0"/>
              <a:buChar char="o"/>
            </a:pPr>
            <a:r>
              <a:rPr lang="fr-FR" sz="1300" dirty="0">
                <a:latin typeface="Comic Sans MS" panose="030F0702030302020204" pitchFamily="66" charset="0"/>
              </a:rPr>
              <a:t>Bordure en saillie</a:t>
            </a:r>
          </a:p>
          <a:p>
            <a:pPr marL="284400" lvl="0" indent="-284400">
              <a:buFont typeface="Arial" panose="020B0604020202020204" pitchFamily="34" charset="0"/>
              <a:buChar char="•"/>
            </a:pPr>
            <a:endParaRPr lang="fr-FR" sz="1300" dirty="0">
              <a:latin typeface="Comic Sans MS" panose="030F0702030302020204" pitchFamily="66" charset="0"/>
            </a:endParaRPr>
          </a:p>
          <a:p>
            <a:pPr lvl="0"/>
            <a:endParaRPr lang="fr-FR" sz="1300" dirty="0">
              <a:latin typeface="Comic Sans MS" panose="030F0702030302020204" pitchFamily="66" charset="0"/>
            </a:endParaRPr>
          </a:p>
          <a:p>
            <a:pPr lvl="0"/>
            <a:r>
              <a:rPr lang="fr-FR" sz="1300" dirty="0">
                <a:latin typeface="Comic Sans MS" panose="030F0702030302020204" pitchFamily="66" charset="0"/>
              </a:rPr>
              <a:t> </a:t>
            </a:r>
            <a:endParaRPr lang="fr-BE" sz="1300" dirty="0">
              <a:latin typeface="Comic Sans MS" panose="030F0702030302020204" pitchFamily="66" charset="0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7F47E11A-95EE-4976-86BF-F899E1F8A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188640"/>
            <a:ext cx="6264696" cy="990600"/>
          </a:xfrm>
        </p:spPr>
        <p:txBody>
          <a:bodyPr>
            <a:normAutofit/>
          </a:bodyPr>
          <a:lstStyle/>
          <a:p>
            <a:pPr lvl="0" algn="ctr"/>
            <a:r>
              <a:rPr lang="fr-FR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Bestaande</a:t>
            </a:r>
            <a:r>
              <a:rPr lang="fr-FR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toestand</a:t>
            </a:r>
            <a:br>
              <a:rPr lang="fr-FR" sz="20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fr-FR" sz="2000" dirty="0">
                <a:latin typeface="Comic Sans MS" panose="030F0702030302020204" pitchFamily="66" charset="0"/>
              </a:rPr>
              <a:t>Situation existante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112EFEF-8349-425E-9391-D58B92376F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399" y="1057382"/>
            <a:ext cx="5395201" cy="3600000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2D573E14-06C4-46C4-A174-B37F629E8D59}"/>
              </a:ext>
            </a:extLst>
          </p:cNvPr>
          <p:cNvSpPr txBox="1">
            <a:spLocks/>
          </p:cNvSpPr>
          <p:nvPr/>
        </p:nvSpPr>
        <p:spPr>
          <a:xfrm>
            <a:off x="128209" y="4869160"/>
            <a:ext cx="4824536" cy="187220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fr-FR" sz="1300" dirty="0">
                <a:solidFill>
                  <a:schemeClr val="bg1"/>
                </a:solidFill>
                <a:latin typeface="Comic Sans MS" panose="030F0702030302020204" pitchFamily="66" charset="0"/>
              </a:rPr>
              <a:t>Veiligheid van de gebruikers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fr-FR" sz="1300" dirty="0">
                <a:solidFill>
                  <a:schemeClr val="bg1"/>
                </a:solidFill>
                <a:latin typeface="Comic Sans MS" panose="030F0702030302020204" pitchFamily="66" charset="0"/>
              </a:rPr>
              <a:t>Gewone voetganger : geen uitbreiding van het voetpad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fr-FR" sz="13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fr-FR" sz="13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fr-FR" sz="1300" dirty="0">
                <a:solidFill>
                  <a:schemeClr val="bg1"/>
                </a:solidFill>
                <a:latin typeface="Comic Sans MS" panose="030F0702030302020204" pitchFamily="66" charset="0"/>
              </a:rPr>
              <a:t>PBM : </a:t>
            </a:r>
          </a:p>
          <a:p>
            <a:pPr marL="540000" indent="-285750">
              <a:buFont typeface="Courier New" panose="02070309020205020404" pitchFamily="49" charset="0"/>
              <a:buChar char="o"/>
            </a:pPr>
            <a:r>
              <a:rPr lang="nl-NL" altLang="fr-FR" sz="13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Afwezigeheid</a:t>
            </a:r>
            <a:r>
              <a:rPr lang="nl-NL" altLang="fr-FR" sz="1300" dirty="0">
                <a:solidFill>
                  <a:schemeClr val="bg1"/>
                </a:solidFill>
                <a:latin typeface="Comic Sans MS" panose="030F0702030302020204" pitchFamily="66" charset="0"/>
              </a:rPr>
              <a:t> van </a:t>
            </a:r>
            <a:r>
              <a:rPr lang="fr-FR" sz="13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podotactiele</a:t>
            </a:r>
            <a:r>
              <a:rPr lang="fr-FR" sz="13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FR" sz="13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tegels</a:t>
            </a:r>
            <a:endParaRPr lang="fr-FR" sz="13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540000" indent="-285750">
              <a:buFont typeface="Courier New" panose="02070309020205020404" pitchFamily="49" charset="0"/>
              <a:buChar char="o"/>
            </a:pPr>
            <a:r>
              <a:rPr lang="fr-FR" sz="13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verhoogde</a:t>
            </a:r>
            <a:r>
              <a:rPr lang="fr-FR" sz="13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FR" sz="13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trottoirband</a:t>
            </a:r>
            <a:r>
              <a:rPr lang="fr-FR" sz="13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endParaRPr lang="nl-NL" altLang="fr-FR" sz="13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540000" indent="-285750">
              <a:buFont typeface="Courier New" panose="02070309020205020404" pitchFamily="49" charset="0"/>
              <a:buChar char="o"/>
            </a:pPr>
            <a:endParaRPr lang="nl-NL" altLang="fr-FR" sz="13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fr-FR" sz="13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fr-FR" sz="13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19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5000"/>
              </a:schemeClr>
            </a:gs>
            <a:gs pos="50000">
              <a:schemeClr val="bg2">
                <a:lumMod val="85000"/>
              </a:schemeClr>
            </a:gs>
            <a:gs pos="100000">
              <a:schemeClr val="bg2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 SEU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7504" y="188640"/>
            <a:ext cx="1224136" cy="868742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AB07F265-BF1F-49C3-993F-FA68267AE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188640"/>
            <a:ext cx="6264696" cy="990600"/>
          </a:xfrm>
        </p:spPr>
        <p:txBody>
          <a:bodyPr>
            <a:normAutofit/>
          </a:bodyPr>
          <a:lstStyle/>
          <a:p>
            <a:pPr lvl="0" algn="ctr"/>
            <a:r>
              <a:rPr lang="fr-FR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Bestaande</a:t>
            </a:r>
            <a:r>
              <a:rPr lang="fr-FR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toestand</a:t>
            </a:r>
            <a:br>
              <a:rPr lang="fr-FR" sz="20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fr-FR" sz="2000" dirty="0">
                <a:latin typeface="Comic Sans MS" panose="030F0702030302020204" pitchFamily="66" charset="0"/>
              </a:rPr>
              <a:t>Situation existante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0E99EA26-2473-4BED-8D73-A63F358D9E12}"/>
              </a:ext>
            </a:extLst>
          </p:cNvPr>
          <p:cNvSpPr txBox="1">
            <a:spLocks/>
          </p:cNvSpPr>
          <p:nvPr/>
        </p:nvSpPr>
        <p:spPr>
          <a:xfrm>
            <a:off x="4896036" y="4674653"/>
            <a:ext cx="4104456" cy="1750349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sz="1200" dirty="0">
                <a:latin typeface="Comic Sans MS" panose="030F0702030302020204" pitchFamily="66" charset="0"/>
              </a:rPr>
              <a:t>Mobilité </a:t>
            </a:r>
          </a:p>
          <a:p>
            <a:pPr marL="284400" indent="-284400">
              <a:buFont typeface="Arial" panose="020B0604020202020204" pitchFamily="34" charset="0"/>
              <a:buChar char="•"/>
            </a:pPr>
            <a:r>
              <a:rPr lang="fr-FR" sz="1200" dirty="0">
                <a:latin typeface="Comic Sans MS" panose="030F0702030302020204" pitchFamily="66" charset="0"/>
              </a:rPr>
              <a:t>Circulation : </a:t>
            </a:r>
          </a:p>
          <a:p>
            <a:pPr marL="540000" indent="-285750">
              <a:buFont typeface="Courier New" panose="02070309020205020404" pitchFamily="49" charset="0"/>
              <a:buChar char="o"/>
            </a:pPr>
            <a:r>
              <a:rPr lang="fr-FR" sz="1200" dirty="0">
                <a:latin typeface="Comic Sans MS" panose="030F0702030302020204" pitchFamily="66" charset="0"/>
              </a:rPr>
              <a:t>pas de dispositifs pour diminuer la vitesse</a:t>
            </a:r>
          </a:p>
          <a:p>
            <a:pPr marL="540000" indent="-285750">
              <a:buFont typeface="Courier New" panose="02070309020205020404" pitchFamily="49" charset="0"/>
              <a:buChar char="o"/>
            </a:pPr>
            <a:r>
              <a:rPr lang="fr-FR" sz="1200" dirty="0">
                <a:latin typeface="Comic Sans MS" panose="030F0702030302020204" pitchFamily="66" charset="0"/>
              </a:rPr>
              <a:t>Voirie rectiligne favorisant la vitesse</a:t>
            </a:r>
          </a:p>
          <a:p>
            <a:pPr marL="284400" lvl="0" indent="-284400">
              <a:buFont typeface="Arial" panose="020B0604020202020204" pitchFamily="34" charset="0"/>
              <a:buChar char="•"/>
            </a:pPr>
            <a:r>
              <a:rPr lang="fr-FR" sz="1200" dirty="0">
                <a:latin typeface="Comic Sans MS" panose="030F0702030302020204" pitchFamily="66" charset="0"/>
              </a:rPr>
              <a:t>Stationnement : </a:t>
            </a:r>
          </a:p>
          <a:p>
            <a:pPr marL="540000" lvl="0" indent="-285750">
              <a:buFont typeface="Courier New" panose="02070309020205020404" pitchFamily="49" charset="0"/>
              <a:buChar char="o"/>
            </a:pPr>
            <a:r>
              <a:rPr lang="fr-FR" sz="1200" dirty="0">
                <a:latin typeface="Comic Sans MS" panose="030F0702030302020204" pitchFamily="66" charset="0"/>
              </a:rPr>
              <a:t>Stationnement illégal</a:t>
            </a:r>
          </a:p>
          <a:p>
            <a:pPr marL="540000" lvl="0" indent="-285750">
              <a:buFont typeface="Courier New" panose="02070309020205020404" pitchFamily="49" charset="0"/>
              <a:buChar char="o"/>
            </a:pPr>
            <a:r>
              <a:rPr lang="fr-FR" sz="1200" dirty="0">
                <a:latin typeface="Comic Sans MS" panose="030F0702030302020204" pitchFamily="66" charset="0"/>
              </a:rPr>
              <a:t>Pas de délimitation claire au niveau des entrées de garage</a:t>
            </a:r>
          </a:p>
          <a:p>
            <a:pPr marL="284400" indent="-284400">
              <a:buFont typeface="Arial" panose="020B0604020202020204" pitchFamily="34" charset="0"/>
              <a:buChar char="•"/>
            </a:pPr>
            <a:r>
              <a:rPr lang="fr-FR" sz="1200" dirty="0">
                <a:latin typeface="Comic Sans MS" panose="030F0702030302020204" pitchFamily="66" charset="0"/>
              </a:rPr>
              <a:t>Vélos</a:t>
            </a:r>
          </a:p>
          <a:p>
            <a:pPr marL="540000" indent="-285750">
              <a:buFont typeface="Courier New" panose="02070309020205020404" pitchFamily="49" charset="0"/>
              <a:buChar char="o"/>
            </a:pPr>
            <a:r>
              <a:rPr lang="fr-FR" sz="1200" dirty="0">
                <a:latin typeface="Comic Sans MS" panose="030F0702030302020204" pitchFamily="66" charset="0"/>
              </a:rPr>
              <a:t>Pas d’arceaux </a:t>
            </a:r>
          </a:p>
          <a:p>
            <a:pPr marL="284400" lvl="0" indent="-284400">
              <a:buFont typeface="Arial" panose="020B0604020202020204" pitchFamily="34" charset="0"/>
              <a:buChar char="•"/>
            </a:pPr>
            <a:endParaRPr lang="fr-FR" sz="1300" dirty="0">
              <a:latin typeface="Comic Sans MS" panose="030F0702030302020204" pitchFamily="66" charset="0"/>
            </a:endParaRPr>
          </a:p>
          <a:p>
            <a:pPr lvl="0"/>
            <a:endParaRPr lang="fr-FR" sz="1300" dirty="0">
              <a:latin typeface="Comic Sans MS" panose="030F0702030302020204" pitchFamily="66" charset="0"/>
            </a:endParaRPr>
          </a:p>
          <a:p>
            <a:pPr lvl="0"/>
            <a:r>
              <a:rPr lang="fr-FR" sz="1300" dirty="0">
                <a:latin typeface="Comic Sans MS" panose="030F0702030302020204" pitchFamily="66" charset="0"/>
              </a:rPr>
              <a:t> </a:t>
            </a:r>
            <a:endParaRPr lang="fr-BE" sz="1300" dirty="0">
              <a:latin typeface="Comic Sans MS" panose="030F0702030302020204" pitchFamily="66" charset="0"/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E5B9CD73-8048-4200-A563-284CADDC86CC}"/>
              </a:ext>
            </a:extLst>
          </p:cNvPr>
          <p:cNvSpPr txBox="1">
            <a:spLocks/>
          </p:cNvSpPr>
          <p:nvPr/>
        </p:nvSpPr>
        <p:spPr>
          <a:xfrm>
            <a:off x="153849" y="4679334"/>
            <a:ext cx="4824536" cy="1872207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fr-FR" sz="1200" dirty="0">
                <a:latin typeface="Comic Sans MS" panose="030F0702030302020204" pitchFamily="66" charset="0"/>
              </a:rPr>
              <a:t>Mobiliteit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fr-FR" sz="1200" dirty="0">
                <a:latin typeface="Comic Sans MS" panose="030F0702030302020204" pitchFamily="66" charset="0"/>
              </a:rPr>
              <a:t>Verkeer : </a:t>
            </a:r>
          </a:p>
          <a:p>
            <a:pPr marL="540000" indent="-285750">
              <a:buFont typeface="Courier New" panose="02070309020205020404" pitchFamily="49" charset="0"/>
              <a:buChar char="o"/>
            </a:pPr>
            <a:r>
              <a:rPr lang="nl-NL" altLang="fr-FR" sz="1200" dirty="0">
                <a:latin typeface="Comic Sans MS" panose="030F0702030302020204" pitchFamily="66" charset="0"/>
              </a:rPr>
              <a:t>Geen inrichtingen voor </a:t>
            </a:r>
            <a:r>
              <a:rPr lang="es-ES" sz="1200" dirty="0" err="1">
                <a:latin typeface="Comic Sans MS" panose="030F0702030302020204" pitchFamily="66" charset="0"/>
              </a:rPr>
              <a:t>snelheidsvermindering</a:t>
            </a:r>
            <a:endParaRPr lang="nl-NL" altLang="fr-FR" sz="1200" dirty="0">
              <a:latin typeface="Comic Sans MS" panose="030F0702030302020204" pitchFamily="66" charset="0"/>
            </a:endParaRPr>
          </a:p>
          <a:p>
            <a:pPr marL="540000" indent="-285750">
              <a:buFont typeface="Courier New" panose="02070309020205020404" pitchFamily="49" charset="0"/>
              <a:buChar char="o"/>
            </a:pPr>
            <a:r>
              <a:rPr lang="nl-NL" altLang="fr-FR" sz="1200" dirty="0">
                <a:latin typeface="Comic Sans MS" panose="030F0702030302020204" pitchFamily="66" charset="0"/>
              </a:rPr>
              <a:t>Rechte wegen, voordelig voor hogere snelheden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fr-FR" sz="1200" dirty="0">
                <a:latin typeface="Comic Sans MS" panose="030F0702030302020204" pitchFamily="66" charset="0"/>
              </a:rPr>
              <a:t>Parkeren : </a:t>
            </a:r>
          </a:p>
          <a:p>
            <a:pPr marL="540000" indent="-285750">
              <a:buFont typeface="Courier New" panose="02070309020205020404" pitchFamily="49" charset="0"/>
              <a:buChar char="o"/>
            </a:pPr>
            <a:r>
              <a:rPr lang="fr-FR" sz="1200" dirty="0" err="1">
                <a:latin typeface="Comic Sans MS" panose="030F0702030302020204" pitchFamily="66" charset="0"/>
              </a:rPr>
              <a:t>Illegaal</a:t>
            </a:r>
            <a:r>
              <a:rPr lang="fr-FR" sz="1200" dirty="0">
                <a:latin typeface="Comic Sans MS" panose="030F0702030302020204" pitchFamily="66" charset="0"/>
              </a:rPr>
              <a:t> </a:t>
            </a:r>
            <a:r>
              <a:rPr lang="fr-FR" sz="1200" dirty="0" err="1">
                <a:latin typeface="Comic Sans MS" panose="030F0702030302020204" pitchFamily="66" charset="0"/>
              </a:rPr>
              <a:t>parkeren</a:t>
            </a:r>
            <a:endParaRPr lang="fr-FR" sz="1200" dirty="0">
              <a:latin typeface="Comic Sans MS" panose="030F0702030302020204" pitchFamily="66" charset="0"/>
            </a:endParaRPr>
          </a:p>
          <a:p>
            <a:pPr marL="540000" indent="-285750">
              <a:buFont typeface="Courier New" panose="02070309020205020404" pitchFamily="49" charset="0"/>
              <a:buChar char="o"/>
            </a:pPr>
            <a:r>
              <a:rPr lang="fr-FR" sz="1200" dirty="0" err="1">
                <a:latin typeface="Comic Sans MS" panose="030F0702030302020204" pitchFamily="66" charset="0"/>
              </a:rPr>
              <a:t>Geen</a:t>
            </a:r>
            <a:r>
              <a:rPr lang="fr-FR" sz="1200" dirty="0">
                <a:latin typeface="Comic Sans MS" panose="030F0702030302020204" pitchFamily="66" charset="0"/>
              </a:rPr>
              <a:t> </a:t>
            </a:r>
            <a:r>
              <a:rPr lang="fr-FR" sz="1200" dirty="0" err="1">
                <a:latin typeface="Comic Sans MS" panose="030F0702030302020204" pitchFamily="66" charset="0"/>
              </a:rPr>
              <a:t>duidelijke</a:t>
            </a:r>
            <a:r>
              <a:rPr lang="fr-FR" sz="1200" dirty="0">
                <a:latin typeface="Comic Sans MS" panose="030F0702030302020204" pitchFamily="66" charset="0"/>
              </a:rPr>
              <a:t> </a:t>
            </a:r>
            <a:r>
              <a:rPr lang="fr-FR" sz="1200" dirty="0" err="1">
                <a:latin typeface="Comic Sans MS" panose="030F0702030302020204" pitchFamily="66" charset="0"/>
              </a:rPr>
              <a:t>afbakening</a:t>
            </a:r>
            <a:r>
              <a:rPr lang="fr-FR" sz="1200" dirty="0">
                <a:latin typeface="Comic Sans MS" panose="030F0702030302020204" pitchFamily="66" charset="0"/>
              </a:rPr>
              <a:t> </a:t>
            </a:r>
            <a:r>
              <a:rPr lang="fr-FR" sz="1200" dirty="0" err="1">
                <a:latin typeface="Comic Sans MS" panose="030F0702030302020204" pitchFamily="66" charset="0"/>
              </a:rPr>
              <a:t>aan</a:t>
            </a:r>
            <a:r>
              <a:rPr lang="fr-FR" sz="1200" dirty="0">
                <a:latin typeface="Comic Sans MS" panose="030F0702030302020204" pitchFamily="66" charset="0"/>
              </a:rPr>
              <a:t> de </a:t>
            </a:r>
            <a:r>
              <a:rPr lang="fr-FR" sz="1200" dirty="0" err="1">
                <a:latin typeface="Comic Sans MS" panose="030F0702030302020204" pitchFamily="66" charset="0"/>
              </a:rPr>
              <a:t>ingang</a:t>
            </a:r>
            <a:r>
              <a:rPr lang="fr-FR" sz="1200" dirty="0">
                <a:latin typeface="Comic Sans MS" panose="030F0702030302020204" pitchFamily="66" charset="0"/>
              </a:rPr>
              <a:t> van garages</a:t>
            </a:r>
          </a:p>
          <a:p>
            <a:pPr marL="254250"/>
            <a:r>
              <a:rPr lang="fr-FR" sz="1200" dirty="0">
                <a:latin typeface="Comic Sans MS" panose="030F0702030302020204" pitchFamily="66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err="1">
                <a:latin typeface="Comic Sans MS" panose="030F0702030302020204" pitchFamily="66" charset="0"/>
              </a:rPr>
              <a:t>Fietsen</a:t>
            </a:r>
            <a:r>
              <a:rPr lang="fr-FR" sz="1200" dirty="0">
                <a:latin typeface="Comic Sans MS" panose="030F0702030302020204" pitchFamily="66" charset="0"/>
              </a:rPr>
              <a:t> : </a:t>
            </a:r>
            <a:endParaRPr lang="nl-NL" altLang="fr-FR" sz="1200" dirty="0">
              <a:latin typeface="Comic Sans MS" panose="030F0702030302020204" pitchFamily="66" charset="0"/>
            </a:endParaRPr>
          </a:p>
          <a:p>
            <a:pPr marL="540000" indent="-285750">
              <a:buFont typeface="Courier New" panose="02070309020205020404" pitchFamily="49" charset="0"/>
              <a:buChar char="o"/>
            </a:pPr>
            <a:r>
              <a:rPr lang="nl-NL" altLang="fr-FR" sz="1200" dirty="0">
                <a:latin typeface="Comic Sans MS" panose="030F0702030302020204" pitchFamily="66" charset="0"/>
              </a:rPr>
              <a:t>Geen fietsbeugels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fr-FR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fr-FR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7AD0ADC-6547-43F2-89F0-E18FFFA6BB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15" y="1601086"/>
            <a:ext cx="8773770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5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5000"/>
              </a:schemeClr>
            </a:gs>
            <a:gs pos="50000">
              <a:schemeClr val="bg2">
                <a:lumMod val="85000"/>
              </a:schemeClr>
            </a:gs>
            <a:gs pos="100000">
              <a:schemeClr val="bg2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 SEU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7504" y="188640"/>
            <a:ext cx="1224136" cy="868742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AB07F265-BF1F-49C3-993F-FA68267AE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188640"/>
            <a:ext cx="6264696" cy="990600"/>
          </a:xfrm>
        </p:spPr>
        <p:txBody>
          <a:bodyPr>
            <a:normAutofit/>
          </a:bodyPr>
          <a:lstStyle/>
          <a:p>
            <a:pPr lvl="0" algn="ctr"/>
            <a:r>
              <a:rPr lang="fr-FR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Bestaande</a:t>
            </a:r>
            <a:r>
              <a:rPr lang="fr-FR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toestand</a:t>
            </a:r>
            <a:br>
              <a:rPr lang="fr-FR" sz="20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fr-FR" sz="2000" dirty="0">
                <a:latin typeface="Comic Sans MS" panose="030F0702030302020204" pitchFamily="66" charset="0"/>
              </a:rPr>
              <a:t>Situation existante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34D2B8C-4B0E-44C0-948E-2AD134E9EF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111" y="1057382"/>
            <a:ext cx="5395201" cy="3600000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0E99EA26-2473-4BED-8D73-A63F358D9E12}"/>
              </a:ext>
            </a:extLst>
          </p:cNvPr>
          <p:cNvSpPr txBox="1">
            <a:spLocks/>
          </p:cNvSpPr>
          <p:nvPr/>
        </p:nvSpPr>
        <p:spPr>
          <a:xfrm>
            <a:off x="4896036" y="4674653"/>
            <a:ext cx="4104456" cy="1750349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sz="1200" dirty="0">
                <a:latin typeface="Comic Sans MS" panose="030F0702030302020204" pitchFamily="66" charset="0"/>
              </a:rPr>
              <a:t>Végétation </a:t>
            </a:r>
          </a:p>
          <a:p>
            <a:pPr marL="284400" indent="-284400">
              <a:buFont typeface="Arial" panose="020B0604020202020204" pitchFamily="34" charset="0"/>
              <a:buChar char="•"/>
            </a:pPr>
            <a:r>
              <a:rPr lang="fr-FR" sz="1200" dirty="0">
                <a:latin typeface="Comic Sans MS" panose="030F0702030302020204" pitchFamily="66" charset="0"/>
              </a:rPr>
              <a:t>2 arbres à l’entrée de la rue </a:t>
            </a:r>
          </a:p>
          <a:p>
            <a:endParaRPr lang="fr-FR" sz="1200" dirty="0">
              <a:latin typeface="Comic Sans MS" panose="030F0702030302020204" pitchFamily="66" charset="0"/>
            </a:endParaRPr>
          </a:p>
          <a:p>
            <a:r>
              <a:rPr lang="fr-FR" sz="1200" dirty="0">
                <a:latin typeface="Comic Sans MS" panose="030F0702030302020204" pitchFamily="66" charset="0"/>
              </a:rPr>
              <a:t>Ecoulement des eaux : </a:t>
            </a:r>
          </a:p>
          <a:p>
            <a:pPr marL="284400" lvl="0" indent="-284400">
              <a:buFont typeface="Arial" panose="020B0604020202020204" pitchFamily="34" charset="0"/>
              <a:buChar char="•"/>
            </a:pPr>
            <a:r>
              <a:rPr lang="fr-FR" sz="1200" dirty="0">
                <a:latin typeface="Comic Sans MS" panose="030F0702030302020204" pitchFamily="66" charset="0"/>
              </a:rPr>
              <a:t>L’eau s’écoule le long des bordures et est récoltée au niveau des avaloirs</a:t>
            </a:r>
          </a:p>
          <a:p>
            <a:pPr marL="284400" lvl="0" indent="-284400">
              <a:buFont typeface="Arial" panose="020B0604020202020204" pitchFamily="34" charset="0"/>
              <a:buChar char="•"/>
            </a:pPr>
            <a:r>
              <a:rPr lang="fr-FR" sz="1200" dirty="0">
                <a:latin typeface="Comic Sans MS" panose="030F0702030302020204" pitchFamily="66" charset="0"/>
              </a:rPr>
              <a:t>Pas d’infiltration des eaux</a:t>
            </a:r>
          </a:p>
          <a:p>
            <a:pPr marL="284400" lvl="0" indent="-284400">
              <a:buFont typeface="Arial" panose="020B0604020202020204" pitchFamily="34" charset="0"/>
              <a:buChar char="•"/>
            </a:pPr>
            <a:r>
              <a:rPr lang="fr-FR" sz="1200" dirty="0">
                <a:latin typeface="Comic Sans MS" panose="030F0702030302020204" pitchFamily="66" charset="0"/>
              </a:rPr>
              <a:t>100% à l’égout</a:t>
            </a:r>
          </a:p>
          <a:p>
            <a:pPr lvl="0"/>
            <a:endParaRPr lang="fr-FR" sz="1300" dirty="0">
              <a:latin typeface="Comic Sans MS" panose="030F0702030302020204" pitchFamily="66" charset="0"/>
            </a:endParaRPr>
          </a:p>
          <a:p>
            <a:pPr lvl="0"/>
            <a:endParaRPr lang="fr-FR" sz="1300" dirty="0">
              <a:latin typeface="Comic Sans MS" panose="030F0702030302020204" pitchFamily="66" charset="0"/>
            </a:endParaRPr>
          </a:p>
          <a:p>
            <a:pPr lvl="0"/>
            <a:r>
              <a:rPr lang="fr-FR" sz="1300" dirty="0">
                <a:latin typeface="Comic Sans MS" panose="030F0702030302020204" pitchFamily="66" charset="0"/>
              </a:rPr>
              <a:t> </a:t>
            </a:r>
            <a:endParaRPr lang="fr-BE" sz="1300" dirty="0">
              <a:latin typeface="Comic Sans MS" panose="030F0702030302020204" pitchFamily="66" charset="0"/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E5B9CD73-8048-4200-A563-284CADDC86CC}"/>
              </a:ext>
            </a:extLst>
          </p:cNvPr>
          <p:cNvSpPr txBox="1">
            <a:spLocks/>
          </p:cNvSpPr>
          <p:nvPr/>
        </p:nvSpPr>
        <p:spPr>
          <a:xfrm>
            <a:off x="153849" y="4679334"/>
            <a:ext cx="4634175" cy="187220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fr-FR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Vegetatie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fr-FR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2 bomen bij de ingang van de straat </a:t>
            </a:r>
          </a:p>
          <a:p>
            <a:endParaRPr lang="nl-NL" altLang="fr-FR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nl-NL" altLang="fr-FR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Waterafvoer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Het water </a:t>
            </a:r>
            <a:r>
              <a:rPr lang="fr-CA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vloeit</a:t>
            </a:r>
            <a:r>
              <a:rPr lang="fr-CA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CA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langs</a:t>
            </a:r>
            <a:r>
              <a:rPr lang="fr-CA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de </a:t>
            </a:r>
            <a:r>
              <a:rPr lang="fr-CA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trottoirbanden</a:t>
            </a:r>
            <a:r>
              <a:rPr lang="fr-CA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CA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tot</a:t>
            </a:r>
            <a:r>
              <a:rPr lang="fr-CA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de </a:t>
            </a:r>
            <a:r>
              <a:rPr lang="fr-CA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straatkolken</a:t>
            </a:r>
            <a:endParaRPr lang="fr-FR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Geen</a:t>
            </a:r>
            <a:r>
              <a:rPr lang="fr-FR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CA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waterinfiltratie</a:t>
            </a:r>
            <a:endParaRPr lang="fr-FR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100 % in de </a:t>
            </a:r>
            <a:r>
              <a:rPr lang="fr-FR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riolering</a:t>
            </a:r>
            <a:endParaRPr lang="fr-FR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nl-NL" altLang="fr-FR" sz="13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fr-FR" sz="13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59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5000"/>
              </a:schemeClr>
            </a:gs>
            <a:gs pos="50000">
              <a:schemeClr val="bg2">
                <a:lumMod val="85000"/>
              </a:schemeClr>
            </a:gs>
            <a:gs pos="100000">
              <a:schemeClr val="bg2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 SEU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7504" y="188640"/>
            <a:ext cx="1224136" cy="868742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AB07F265-BF1F-49C3-993F-FA68267AE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188640"/>
            <a:ext cx="6264696" cy="990600"/>
          </a:xfrm>
        </p:spPr>
        <p:txBody>
          <a:bodyPr>
            <a:normAutofit/>
          </a:bodyPr>
          <a:lstStyle/>
          <a:p>
            <a:pPr lvl="0" algn="ctr"/>
            <a:r>
              <a:rPr lang="fr-FR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Bestaande</a:t>
            </a:r>
            <a:r>
              <a:rPr lang="fr-FR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toestand</a:t>
            </a:r>
            <a:br>
              <a:rPr lang="fr-FR" sz="20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fr-FR" sz="2000" dirty="0">
                <a:latin typeface="Comic Sans MS" panose="030F0702030302020204" pitchFamily="66" charset="0"/>
              </a:rPr>
              <a:t>Situation existante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34D2B8C-4B0E-44C0-948E-2AD134E9EF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111" y="1057382"/>
            <a:ext cx="5395201" cy="3600000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0E99EA26-2473-4BED-8D73-A63F358D9E12}"/>
              </a:ext>
            </a:extLst>
          </p:cNvPr>
          <p:cNvSpPr txBox="1">
            <a:spLocks/>
          </p:cNvSpPr>
          <p:nvPr/>
        </p:nvSpPr>
        <p:spPr>
          <a:xfrm>
            <a:off x="4896036" y="4674653"/>
            <a:ext cx="4104456" cy="1750349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sz="1200" dirty="0">
                <a:latin typeface="Comic Sans MS" panose="030F0702030302020204" pitchFamily="66" charset="0"/>
              </a:rPr>
              <a:t>Eclairage </a:t>
            </a:r>
          </a:p>
          <a:p>
            <a:pPr marL="284400" indent="-284400">
              <a:buFont typeface="Arial" panose="020B0604020202020204" pitchFamily="34" charset="0"/>
              <a:buChar char="•"/>
            </a:pPr>
            <a:r>
              <a:rPr lang="fr-FR" sz="1200" dirty="0">
                <a:latin typeface="Comic Sans MS" panose="030F0702030302020204" pitchFamily="66" charset="0"/>
              </a:rPr>
              <a:t>Les luminaires sont bien répartis et bien visibles par leur couleur contrastant avec l’environnement </a:t>
            </a:r>
          </a:p>
          <a:p>
            <a:endParaRPr lang="fr-FR" sz="600" dirty="0">
              <a:latin typeface="Comic Sans MS" panose="030F0702030302020204" pitchFamily="66" charset="0"/>
            </a:endParaRPr>
          </a:p>
          <a:p>
            <a:r>
              <a:rPr lang="fr-FR" sz="1200" dirty="0">
                <a:latin typeface="Comic Sans MS" panose="030F0702030302020204" pitchFamily="66" charset="0"/>
              </a:rPr>
              <a:t>Etat d’usure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latin typeface="Comic Sans MS" panose="030F0702030302020204" pitchFamily="66" charset="0"/>
              </a:rPr>
              <a:t>Chaussée et trottoirs en très mauvais état</a:t>
            </a:r>
          </a:p>
          <a:p>
            <a:endParaRPr lang="fr-FR" sz="600" dirty="0">
              <a:latin typeface="Comic Sans MS" panose="030F0702030302020204" pitchFamily="66" charset="0"/>
            </a:endParaRPr>
          </a:p>
          <a:p>
            <a:r>
              <a:rPr lang="fr-FR" sz="1200" dirty="0">
                <a:latin typeface="Comic Sans MS" panose="030F0702030302020204" pitchFamily="66" charset="0"/>
              </a:rPr>
              <a:t>Conséquences sur le quartier : </a:t>
            </a:r>
          </a:p>
          <a:p>
            <a:pPr marL="284400" lvl="0" indent="-284400">
              <a:buFont typeface="Arial" panose="020B0604020202020204" pitchFamily="34" charset="0"/>
              <a:buChar char="•"/>
            </a:pPr>
            <a:r>
              <a:rPr lang="fr-FR" sz="1200" dirty="0">
                <a:latin typeface="Comic Sans MS" panose="030F0702030302020204" pitchFamily="66" charset="0"/>
              </a:rPr>
              <a:t>Trafic dense en heures de pointe, route de transit vers les écoles</a:t>
            </a:r>
          </a:p>
          <a:p>
            <a:pPr marL="284400" lvl="0" indent="-284400">
              <a:buFont typeface="Arial" panose="020B0604020202020204" pitchFamily="34" charset="0"/>
              <a:buChar char="•"/>
            </a:pPr>
            <a:r>
              <a:rPr lang="fr-FR" sz="1200" dirty="0">
                <a:latin typeface="Comic Sans MS" panose="030F0702030302020204" pitchFamily="66" charset="0"/>
              </a:rPr>
              <a:t>Vitesse excessive</a:t>
            </a:r>
          </a:p>
          <a:p>
            <a:pPr marL="284400" lvl="0" indent="-284400">
              <a:buFont typeface="Arial" panose="020B0604020202020204" pitchFamily="34" charset="0"/>
              <a:buChar char="•"/>
            </a:pPr>
            <a:r>
              <a:rPr lang="fr-FR" sz="1200" dirty="0">
                <a:latin typeface="Comic Sans MS" panose="030F0702030302020204" pitchFamily="66" charset="0"/>
              </a:rPr>
              <a:t>Mise en danger des modes doux</a:t>
            </a:r>
          </a:p>
          <a:p>
            <a:pPr lvl="0"/>
            <a:endParaRPr lang="fr-FR" sz="1200" dirty="0">
              <a:latin typeface="Comic Sans MS" panose="030F0702030302020204" pitchFamily="66" charset="0"/>
            </a:endParaRPr>
          </a:p>
          <a:p>
            <a:pPr lvl="0"/>
            <a:endParaRPr lang="fr-FR" sz="1200" dirty="0">
              <a:latin typeface="Comic Sans MS" panose="030F0702030302020204" pitchFamily="66" charset="0"/>
            </a:endParaRPr>
          </a:p>
          <a:p>
            <a:pPr lvl="0"/>
            <a:endParaRPr lang="fr-FR" sz="1300" dirty="0">
              <a:latin typeface="Comic Sans MS" panose="030F0702030302020204" pitchFamily="66" charset="0"/>
            </a:endParaRPr>
          </a:p>
          <a:p>
            <a:pPr lvl="0"/>
            <a:endParaRPr lang="fr-FR" sz="1300" dirty="0">
              <a:latin typeface="Comic Sans MS" panose="030F0702030302020204" pitchFamily="66" charset="0"/>
            </a:endParaRPr>
          </a:p>
          <a:p>
            <a:pPr lvl="0"/>
            <a:r>
              <a:rPr lang="fr-FR" sz="1300" dirty="0">
                <a:latin typeface="Comic Sans MS" panose="030F0702030302020204" pitchFamily="66" charset="0"/>
              </a:rPr>
              <a:t> </a:t>
            </a:r>
            <a:endParaRPr lang="fr-BE" sz="1300" dirty="0">
              <a:latin typeface="Comic Sans MS" panose="030F0702030302020204" pitchFamily="66" charset="0"/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E5B9CD73-8048-4200-A563-284CADDC86CC}"/>
              </a:ext>
            </a:extLst>
          </p:cNvPr>
          <p:cNvSpPr txBox="1">
            <a:spLocks/>
          </p:cNvSpPr>
          <p:nvPr/>
        </p:nvSpPr>
        <p:spPr>
          <a:xfrm>
            <a:off x="153849" y="4679334"/>
            <a:ext cx="4824536" cy="1872207"/>
          </a:xfrm>
          <a:prstGeom prst="rect">
            <a:avLst/>
          </a:prstGeom>
        </p:spPr>
        <p:txBody>
          <a:bodyPr vert="horz" anchor="t">
            <a:normAutofit fontScale="2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nl-NL" altLang="fr-FR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Verlichting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CA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De </a:t>
            </a:r>
            <a:r>
              <a:rPr lang="fr-CA" sz="4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armaturen</a:t>
            </a:r>
            <a:r>
              <a:rPr lang="fr-CA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CA" sz="4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zijn</a:t>
            </a:r>
            <a:r>
              <a:rPr lang="fr-CA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CA" sz="4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goed</a:t>
            </a:r>
            <a:r>
              <a:rPr lang="fr-CA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CA" sz="4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verspreid</a:t>
            </a:r>
            <a:r>
              <a:rPr lang="fr-CA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 en </a:t>
            </a:r>
            <a:r>
              <a:rPr lang="fr-CA" sz="4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goed</a:t>
            </a:r>
            <a:r>
              <a:rPr lang="fr-CA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CA" sz="4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zichtbaar</a:t>
            </a:r>
            <a:r>
              <a:rPr lang="fr-CA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CA" sz="4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door</a:t>
            </a:r>
            <a:r>
              <a:rPr lang="fr-CA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 hun </a:t>
            </a:r>
            <a:r>
              <a:rPr lang="fr-CA" sz="4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contrasterende</a:t>
            </a:r>
            <a:r>
              <a:rPr lang="fr-CA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CA" sz="4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kleur</a:t>
            </a:r>
            <a:r>
              <a:rPr lang="nl-NL" altLang="fr-FR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nl-NL" altLang="fr-FR" sz="4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</a:pPr>
            <a:r>
              <a:rPr lang="nl-NL" altLang="fr-FR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Slijtage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CA" sz="4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Weg</a:t>
            </a:r>
            <a:r>
              <a:rPr lang="fr-CA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 en </a:t>
            </a:r>
            <a:r>
              <a:rPr lang="fr-CA" sz="4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voetpad</a:t>
            </a:r>
            <a:r>
              <a:rPr lang="fr-CA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 in </a:t>
            </a:r>
            <a:r>
              <a:rPr lang="fr-CA" sz="4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zeer</a:t>
            </a:r>
            <a:r>
              <a:rPr lang="fr-CA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CA" sz="4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slechte</a:t>
            </a:r>
            <a:r>
              <a:rPr lang="fr-CA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CA" sz="4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staat</a:t>
            </a:r>
            <a:r>
              <a:rPr lang="nl-NL" altLang="fr-FR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pPr>
              <a:lnSpc>
                <a:spcPct val="120000"/>
              </a:lnSpc>
            </a:pPr>
            <a:endParaRPr lang="nl-NL" altLang="fr-FR" sz="4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</a:pPr>
            <a:r>
              <a:rPr lang="nl-NL" altLang="fr-FR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Gevolgen voor de buurt :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CA" sz="4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Intens</a:t>
            </a:r>
            <a:r>
              <a:rPr lang="fr-CA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CA" sz="4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verkeer</a:t>
            </a:r>
            <a:r>
              <a:rPr lang="fr-CA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 in </a:t>
            </a:r>
            <a:r>
              <a:rPr lang="fr-CA" sz="4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spitsuren</a:t>
            </a:r>
            <a:r>
              <a:rPr lang="fr-CA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fr-CA" sz="4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doorgaand</a:t>
            </a:r>
            <a:r>
              <a:rPr lang="fr-CA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CA" sz="4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verkeer</a:t>
            </a:r>
            <a:r>
              <a:rPr lang="fr-CA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CA" sz="4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naar</a:t>
            </a:r>
            <a:r>
              <a:rPr lang="fr-CA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CA" sz="4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scholen</a:t>
            </a:r>
            <a:endParaRPr lang="fr-FR" sz="4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CA" sz="4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Hoge</a:t>
            </a:r>
            <a:r>
              <a:rPr lang="fr-CA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CA" sz="4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snelheden</a:t>
            </a:r>
            <a:endParaRPr lang="fr-FR" sz="4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CA" sz="4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Zwakke</a:t>
            </a:r>
            <a:r>
              <a:rPr lang="fr-CA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CA" sz="4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weggebruikers</a:t>
            </a:r>
            <a:r>
              <a:rPr lang="fr-CA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CA" sz="4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wordt</a:t>
            </a:r>
            <a:r>
              <a:rPr lang="fr-CA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 in </a:t>
            </a:r>
            <a:r>
              <a:rPr lang="fr-CA" sz="4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gevaar</a:t>
            </a:r>
            <a:r>
              <a:rPr lang="fr-CA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CA" sz="4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gebracht</a:t>
            </a:r>
            <a:endParaRPr lang="fr-FR" sz="4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fr-FR" sz="11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fr-FR" sz="13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04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5000"/>
              </a:schemeClr>
            </a:gs>
            <a:gs pos="50000">
              <a:schemeClr val="bg2">
                <a:lumMod val="85000"/>
              </a:schemeClr>
            </a:gs>
            <a:gs pos="100000">
              <a:schemeClr val="bg2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 SEU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7504" y="188640"/>
            <a:ext cx="1224136" cy="868742"/>
          </a:xfrm>
          <a:prstGeom prst="rect">
            <a:avLst/>
          </a:prstGeom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id="{1D924197-9E93-450C-8D98-B241A4A1E8DE}"/>
              </a:ext>
            </a:extLst>
          </p:cNvPr>
          <p:cNvSpPr txBox="1">
            <a:spLocks/>
          </p:cNvSpPr>
          <p:nvPr/>
        </p:nvSpPr>
        <p:spPr>
          <a:xfrm>
            <a:off x="4896036" y="4725144"/>
            <a:ext cx="4104456" cy="1750349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sz="1200" dirty="0">
                <a:latin typeface="Comic Sans MS" panose="030F0702030302020204" pitchFamily="66" charset="0"/>
              </a:rPr>
              <a:t>Sécurité des usagers </a:t>
            </a:r>
          </a:p>
          <a:p>
            <a:pPr marL="284400" indent="-284400">
              <a:buFont typeface="Arial" panose="020B0604020202020204" pitchFamily="34" charset="0"/>
              <a:buChar char="•"/>
            </a:pPr>
            <a:r>
              <a:rPr lang="fr-FR" sz="1200" dirty="0">
                <a:latin typeface="Comic Sans MS" panose="030F0702030302020204" pitchFamily="66" charset="0"/>
              </a:rPr>
              <a:t>Piétons ordinaires  : </a:t>
            </a:r>
          </a:p>
          <a:p>
            <a:pPr marL="540000" indent="-285750">
              <a:buFont typeface="Courier New" panose="02070309020205020404" pitchFamily="49" charset="0"/>
              <a:buChar char="o"/>
            </a:pPr>
            <a:r>
              <a:rPr lang="fr-FR" sz="1200" dirty="0">
                <a:latin typeface="Comic Sans MS" panose="030F0702030302020204" pitchFamily="66" charset="0"/>
              </a:rPr>
              <a:t>Zone partagée</a:t>
            </a:r>
          </a:p>
          <a:p>
            <a:pPr marL="540000" indent="-285750">
              <a:buFont typeface="Courier New" panose="02070309020205020404" pitchFamily="49" charset="0"/>
              <a:buChar char="o"/>
            </a:pPr>
            <a:r>
              <a:rPr lang="fr-FR" sz="1200" dirty="0">
                <a:latin typeface="Comic Sans MS" panose="030F0702030302020204" pitchFamily="66" charset="0"/>
              </a:rPr>
              <a:t>Réappropriation de l’espace public par les piétons</a:t>
            </a:r>
          </a:p>
          <a:p>
            <a:pPr marL="540000" indent="-285750">
              <a:buFont typeface="Courier New" panose="02070309020205020404" pitchFamily="49" charset="0"/>
              <a:buChar char="o"/>
            </a:pPr>
            <a:r>
              <a:rPr lang="fr-FR" sz="1200" dirty="0">
                <a:latin typeface="Comic Sans MS" panose="030F0702030302020204" pitchFamily="66" charset="0"/>
              </a:rPr>
              <a:t>Espace plus ouvert</a:t>
            </a:r>
          </a:p>
          <a:p>
            <a:endParaRPr lang="fr-FR" sz="1200" dirty="0">
              <a:latin typeface="Comic Sans MS" panose="030F0702030302020204" pitchFamily="66" charset="0"/>
            </a:endParaRPr>
          </a:p>
          <a:p>
            <a:pPr marL="284400" lvl="0" indent="-284400">
              <a:buFont typeface="Arial" panose="020B0604020202020204" pitchFamily="34" charset="0"/>
              <a:buChar char="•"/>
            </a:pPr>
            <a:r>
              <a:rPr lang="fr-FR" sz="1200" dirty="0">
                <a:latin typeface="Comic Sans MS" panose="030F0702030302020204" pitchFamily="66" charset="0"/>
              </a:rPr>
              <a:t>PMR : </a:t>
            </a:r>
          </a:p>
          <a:p>
            <a:pPr marL="540000" lvl="0" indent="-285750">
              <a:buFont typeface="Courier New" panose="02070309020205020404" pitchFamily="49" charset="0"/>
              <a:buChar char="o"/>
            </a:pPr>
            <a:r>
              <a:rPr lang="fr-FR" sz="1200" dirty="0">
                <a:latin typeface="Comic Sans MS" panose="030F0702030302020204" pitchFamily="66" charset="0"/>
              </a:rPr>
              <a:t>Espace de plain-pied</a:t>
            </a:r>
          </a:p>
          <a:p>
            <a:pPr lvl="0"/>
            <a:endParaRPr lang="fr-FR" sz="1200" dirty="0">
              <a:latin typeface="Comic Sans MS" panose="030F0702030302020204" pitchFamily="66" charset="0"/>
            </a:endParaRPr>
          </a:p>
          <a:p>
            <a:pPr lvl="0"/>
            <a:r>
              <a:rPr lang="fr-FR" sz="1200" dirty="0">
                <a:latin typeface="Comic Sans MS" panose="030F0702030302020204" pitchFamily="66" charset="0"/>
              </a:rPr>
              <a:t> </a:t>
            </a:r>
            <a:endParaRPr lang="fr-BE" sz="1200" dirty="0">
              <a:latin typeface="Comic Sans MS" panose="030F0702030302020204" pitchFamily="66" charset="0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7F47E11A-95EE-4976-86BF-F899E1F8A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188640"/>
            <a:ext cx="6264696" cy="990600"/>
          </a:xfrm>
        </p:spPr>
        <p:txBody>
          <a:bodyPr>
            <a:normAutofit/>
          </a:bodyPr>
          <a:lstStyle/>
          <a:p>
            <a:pPr lvl="0" algn="ctr"/>
            <a:r>
              <a:rPr lang="fr-FR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Woonerf</a:t>
            </a:r>
            <a:br>
              <a:rPr lang="fr-FR" sz="20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fr-FR" sz="2000" dirty="0">
                <a:latin typeface="Comic Sans MS" panose="030F0702030302020204" pitchFamily="66" charset="0"/>
              </a:rPr>
              <a:t>Zone résidentielle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2D573E14-06C4-46C4-A174-B37F629E8D59}"/>
              </a:ext>
            </a:extLst>
          </p:cNvPr>
          <p:cNvSpPr txBox="1">
            <a:spLocks/>
          </p:cNvSpPr>
          <p:nvPr/>
        </p:nvSpPr>
        <p:spPr>
          <a:xfrm>
            <a:off x="128209" y="4725144"/>
            <a:ext cx="4587807" cy="187220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fr-FR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Veiligheid van de gebruikers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fr-FR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Gewone voetganger : </a:t>
            </a:r>
          </a:p>
          <a:p>
            <a:pPr marL="540000" indent="-285750">
              <a:buFont typeface="Courier New" panose="02070309020205020404" pitchFamily="49" charset="0"/>
              <a:buChar char="o"/>
            </a:pPr>
            <a:r>
              <a:rPr lang="nl-NL" altLang="fr-FR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Gedeelte ruimte</a:t>
            </a:r>
          </a:p>
          <a:p>
            <a:pPr marL="540000" indent="-285750">
              <a:buFont typeface="Courier New" panose="02070309020205020404" pitchFamily="49" charset="0"/>
              <a:buChar char="o"/>
            </a:pPr>
            <a:r>
              <a:rPr lang="es-ES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Toeëigening</a:t>
            </a:r>
            <a:r>
              <a:rPr lang="es-E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van de </a:t>
            </a:r>
            <a:r>
              <a:rPr lang="es-ES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openbare</a:t>
            </a:r>
            <a:r>
              <a:rPr lang="es-E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ruimte</a:t>
            </a:r>
            <a:r>
              <a:rPr lang="es-E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door</a:t>
            </a:r>
            <a:r>
              <a:rPr lang="es-E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de </a:t>
            </a:r>
            <a:r>
              <a:rPr lang="es-ES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voetgangers</a:t>
            </a:r>
            <a:r>
              <a:rPr lang="nl-NL" altLang="fr-FR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pPr marL="540000" indent="-285750">
              <a:buFont typeface="Courier New" panose="02070309020205020404" pitchFamily="49" charset="0"/>
              <a:buChar char="o"/>
            </a:pPr>
            <a:r>
              <a:rPr lang="es-E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Open </a:t>
            </a:r>
            <a:r>
              <a:rPr lang="es-ES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ruimte</a:t>
            </a:r>
            <a:endParaRPr lang="es-ES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540000" indent="-285750">
              <a:buFont typeface="Courier New" panose="02070309020205020404" pitchFamily="49" charset="0"/>
              <a:buChar char="o"/>
            </a:pPr>
            <a:endParaRPr lang="nl-NL" altLang="fr-FR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fr-FR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PBM : </a:t>
            </a:r>
          </a:p>
          <a:p>
            <a:pPr marL="540000" indent="-285750">
              <a:buFont typeface="Courier New" panose="02070309020205020404" pitchFamily="49" charset="0"/>
              <a:buChar char="o"/>
            </a:pPr>
            <a:r>
              <a:rPr lang="es-ES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Ruimte</a:t>
            </a:r>
            <a:r>
              <a:rPr lang="es-E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op</a:t>
            </a:r>
            <a:r>
              <a:rPr lang="es-E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eenzelfde</a:t>
            </a:r>
            <a:r>
              <a:rPr lang="es-E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niveau</a:t>
            </a:r>
            <a:endParaRPr lang="nl-NL" altLang="fr-FR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fr-FR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14BAB9C-48A9-499B-9F7D-A8F3737E8A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89" y="1628800"/>
            <a:ext cx="8789021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47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5000"/>
              </a:schemeClr>
            </a:gs>
            <a:gs pos="50000">
              <a:schemeClr val="bg2">
                <a:lumMod val="85000"/>
              </a:schemeClr>
            </a:gs>
            <a:gs pos="100000">
              <a:schemeClr val="bg2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 SEU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7504" y="188640"/>
            <a:ext cx="1224136" cy="868742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0E99EA26-2473-4BED-8D73-A63F358D9E12}"/>
              </a:ext>
            </a:extLst>
          </p:cNvPr>
          <p:cNvSpPr txBox="1">
            <a:spLocks/>
          </p:cNvSpPr>
          <p:nvPr/>
        </p:nvSpPr>
        <p:spPr>
          <a:xfrm>
            <a:off x="4896036" y="4674653"/>
            <a:ext cx="4104456" cy="1750349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sz="1200" dirty="0">
                <a:latin typeface="Comic Sans MS" panose="030F0702030302020204" pitchFamily="66" charset="0"/>
              </a:rPr>
              <a:t>Mobilité </a:t>
            </a:r>
          </a:p>
          <a:p>
            <a:pPr marL="284400" indent="-284400">
              <a:buFont typeface="Arial" panose="020B0604020202020204" pitchFamily="34" charset="0"/>
              <a:buChar char="•"/>
            </a:pPr>
            <a:r>
              <a:rPr lang="fr-FR" sz="1200" dirty="0">
                <a:latin typeface="Comic Sans MS" panose="030F0702030302020204" pitchFamily="66" charset="0"/>
              </a:rPr>
              <a:t>Circulation : </a:t>
            </a:r>
          </a:p>
          <a:p>
            <a:pPr marL="540000" indent="-285750">
              <a:buFont typeface="Courier New" panose="02070309020205020404" pitchFamily="49" charset="0"/>
              <a:buChar char="o"/>
            </a:pPr>
            <a:r>
              <a:rPr lang="fr-FR" sz="1200" dirty="0">
                <a:latin typeface="Comic Sans MS" panose="030F0702030302020204" pitchFamily="66" charset="0"/>
              </a:rPr>
              <a:t>Diminution la vitesse grâce à la rupture de la ligne droite de la voirie</a:t>
            </a:r>
          </a:p>
          <a:p>
            <a:pPr marL="540000" indent="-285750">
              <a:buFont typeface="Courier New" panose="02070309020205020404" pitchFamily="49" charset="0"/>
              <a:buChar char="o"/>
            </a:pPr>
            <a:r>
              <a:rPr lang="fr-FR" sz="1200" dirty="0">
                <a:latin typeface="Comic Sans MS" panose="030F0702030302020204" pitchFamily="66" charset="0"/>
              </a:rPr>
              <a:t>Réalisation de chicanes à l’aide du stationnement</a:t>
            </a:r>
          </a:p>
          <a:p>
            <a:pPr marL="540000" indent="-285750">
              <a:buFont typeface="Courier New" panose="02070309020205020404" pitchFamily="49" charset="0"/>
              <a:buChar char="o"/>
            </a:pPr>
            <a:r>
              <a:rPr lang="fr-FR" sz="1200" dirty="0">
                <a:latin typeface="Comic Sans MS" panose="030F0702030302020204" pitchFamily="66" charset="0"/>
              </a:rPr>
              <a:t>Pas de distinction entre trottoir et chaussée </a:t>
            </a:r>
          </a:p>
          <a:p>
            <a:pPr marL="284400" lvl="0" indent="-284400">
              <a:buFont typeface="Arial" panose="020B0604020202020204" pitchFamily="34" charset="0"/>
              <a:buChar char="•"/>
            </a:pPr>
            <a:r>
              <a:rPr lang="fr-FR" sz="1200" dirty="0">
                <a:latin typeface="Comic Sans MS" panose="030F0702030302020204" pitchFamily="66" charset="0"/>
              </a:rPr>
              <a:t>Stationnement : </a:t>
            </a:r>
          </a:p>
          <a:p>
            <a:pPr marL="540000" lvl="0" indent="-285750">
              <a:buFont typeface="Courier New" panose="02070309020205020404" pitchFamily="49" charset="0"/>
              <a:buChar char="o"/>
            </a:pPr>
            <a:r>
              <a:rPr lang="fr-FR" sz="1200" dirty="0">
                <a:latin typeface="Comic Sans MS" panose="030F0702030302020204" pitchFamily="66" charset="0"/>
              </a:rPr>
              <a:t>Stationnement légal matérialisé par un changement de revêtement</a:t>
            </a:r>
          </a:p>
          <a:p>
            <a:pPr marL="284400" indent="-284400">
              <a:buFont typeface="Arial" panose="020B0604020202020204" pitchFamily="34" charset="0"/>
              <a:buChar char="•"/>
            </a:pPr>
            <a:r>
              <a:rPr lang="fr-FR" sz="1200" dirty="0">
                <a:latin typeface="Comic Sans MS" panose="030F0702030302020204" pitchFamily="66" charset="0"/>
              </a:rPr>
              <a:t>Vélos : Arceaux </a:t>
            </a:r>
          </a:p>
          <a:p>
            <a:pPr marL="284400" lvl="0" indent="-284400">
              <a:buFont typeface="Arial" panose="020B0604020202020204" pitchFamily="34" charset="0"/>
              <a:buChar char="•"/>
            </a:pPr>
            <a:endParaRPr lang="fr-FR" sz="1300" dirty="0">
              <a:latin typeface="Comic Sans MS" panose="030F0702030302020204" pitchFamily="66" charset="0"/>
            </a:endParaRPr>
          </a:p>
          <a:p>
            <a:pPr lvl="0"/>
            <a:endParaRPr lang="fr-FR" sz="1300" dirty="0">
              <a:latin typeface="Comic Sans MS" panose="030F0702030302020204" pitchFamily="66" charset="0"/>
            </a:endParaRPr>
          </a:p>
          <a:p>
            <a:pPr lvl="0"/>
            <a:r>
              <a:rPr lang="fr-FR" sz="1300" dirty="0">
                <a:latin typeface="Comic Sans MS" panose="030F0702030302020204" pitchFamily="66" charset="0"/>
              </a:rPr>
              <a:t> </a:t>
            </a:r>
            <a:endParaRPr lang="fr-BE" sz="1300" dirty="0">
              <a:latin typeface="Comic Sans MS" panose="030F0702030302020204" pitchFamily="66" charset="0"/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E5B9CD73-8048-4200-A563-284CADDC86CC}"/>
              </a:ext>
            </a:extLst>
          </p:cNvPr>
          <p:cNvSpPr txBox="1">
            <a:spLocks/>
          </p:cNvSpPr>
          <p:nvPr/>
        </p:nvSpPr>
        <p:spPr>
          <a:xfrm>
            <a:off x="153849" y="4679334"/>
            <a:ext cx="4824536" cy="2178666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fr-FR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Mobiliteit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fr-FR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Verkeer : </a:t>
            </a:r>
          </a:p>
          <a:p>
            <a:pPr marL="540000" indent="-285750">
              <a:buFont typeface="Courier New" panose="02070309020205020404" pitchFamily="49" charset="0"/>
              <a:buChar char="o"/>
            </a:pPr>
            <a:r>
              <a:rPr lang="es-ES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Snelheidsvermindering</a:t>
            </a:r>
            <a:r>
              <a:rPr lang="es-E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door</a:t>
            </a:r>
            <a:r>
              <a:rPr lang="es-E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de </a:t>
            </a:r>
            <a:r>
              <a:rPr lang="es-ES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onderbreking</a:t>
            </a:r>
            <a:r>
              <a:rPr lang="es-E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van de </a:t>
            </a:r>
            <a:r>
              <a:rPr lang="es-ES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rechte</a:t>
            </a:r>
            <a:r>
              <a:rPr lang="es-E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weg</a:t>
            </a:r>
            <a:r>
              <a:rPr lang="nl-NL" altLang="fr-FR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pPr marL="540000" indent="-285750">
              <a:buFont typeface="Courier New" panose="02070309020205020404" pitchFamily="49" charset="0"/>
              <a:buChar char="o"/>
            </a:pPr>
            <a:r>
              <a:rPr lang="es-ES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Aanbrengen</a:t>
            </a:r>
            <a:r>
              <a:rPr lang="es-E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van </a:t>
            </a:r>
            <a:r>
              <a:rPr lang="es-ES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bochten</a:t>
            </a:r>
            <a:r>
              <a:rPr lang="es-E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door</a:t>
            </a:r>
            <a:r>
              <a:rPr lang="es-E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parkeerplaatsen</a:t>
            </a:r>
            <a:r>
              <a:rPr lang="nl-NL" altLang="fr-FR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pPr marL="540000" indent="-285750">
              <a:buFont typeface="Courier New" panose="02070309020205020404" pitchFamily="49" charset="0"/>
              <a:buChar char="o"/>
            </a:pPr>
            <a:r>
              <a:rPr lang="es-ES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Geen</a:t>
            </a:r>
            <a:r>
              <a:rPr lang="es-E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onderscheiding</a:t>
            </a:r>
            <a:r>
              <a:rPr lang="es-E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tussen</a:t>
            </a:r>
            <a:r>
              <a:rPr lang="es-E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weg</a:t>
            </a:r>
            <a:r>
              <a:rPr lang="es-E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en </a:t>
            </a:r>
            <a:r>
              <a:rPr lang="es-ES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voetpad</a:t>
            </a:r>
            <a:endParaRPr lang="nl-NL" altLang="fr-FR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fr-FR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fr-FR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Parkeren : </a:t>
            </a:r>
          </a:p>
          <a:p>
            <a:pPr marL="540000" indent="-285750">
              <a:buFont typeface="Courier New" panose="02070309020205020404" pitchFamily="49" charset="0"/>
              <a:buChar char="o"/>
            </a:pPr>
            <a:r>
              <a:rPr lang="es-ES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Wettig</a:t>
            </a:r>
            <a:r>
              <a:rPr lang="es-E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parkeren</a:t>
            </a:r>
            <a:r>
              <a:rPr lang="es-E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wordt</a:t>
            </a:r>
            <a:r>
              <a:rPr lang="es-E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zichtbaar</a:t>
            </a:r>
            <a:r>
              <a:rPr lang="es-E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gemaakt</a:t>
            </a:r>
            <a:r>
              <a:rPr lang="es-E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door</a:t>
            </a:r>
            <a:r>
              <a:rPr lang="es-E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de </a:t>
            </a:r>
            <a:r>
              <a:rPr lang="es-ES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verandering</a:t>
            </a:r>
            <a:r>
              <a:rPr lang="es-E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van de </a:t>
            </a:r>
            <a:r>
              <a:rPr lang="es-ES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bekleding</a:t>
            </a:r>
            <a:endParaRPr lang="es-ES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Fietsen</a:t>
            </a:r>
            <a:r>
              <a:rPr lang="fr-FR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 : </a:t>
            </a:r>
            <a:r>
              <a:rPr lang="nl-NL" altLang="fr-FR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Fietsbeugels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fr-FR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fr-FR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24D3079B-E77A-4B65-9399-E35880402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188640"/>
            <a:ext cx="6264696" cy="990600"/>
          </a:xfrm>
        </p:spPr>
        <p:txBody>
          <a:bodyPr>
            <a:normAutofit/>
          </a:bodyPr>
          <a:lstStyle/>
          <a:p>
            <a:pPr lvl="0" algn="ctr"/>
            <a:r>
              <a:rPr lang="fr-FR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Woonerf</a:t>
            </a:r>
            <a:br>
              <a:rPr lang="fr-FR" sz="20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fr-FR" sz="2000" dirty="0">
                <a:latin typeface="Comic Sans MS" panose="030F0702030302020204" pitchFamily="66" charset="0"/>
              </a:rPr>
              <a:t>Zone résidentielle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14599068-C4C0-4AB2-ADDA-B6FF23DBEB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89" y="1628800"/>
            <a:ext cx="8789021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15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dian">
  <a:themeElements>
    <a:clrScheme name="Personnalisé 1">
      <a:dk1>
        <a:sysClr val="windowText" lastClr="000000"/>
      </a:dk1>
      <a:lt1>
        <a:srgbClr val="544D4D"/>
      </a:lt1>
      <a:dk2>
        <a:srgbClr val="FFFFFF"/>
      </a:dk2>
      <a:lt2>
        <a:srgbClr val="716767"/>
      </a:lt2>
      <a:accent1>
        <a:srgbClr val="F69D1A"/>
      </a:accent1>
      <a:accent2>
        <a:srgbClr val="5C5454"/>
      </a:accent2>
      <a:accent3>
        <a:srgbClr val="A5AB81"/>
      </a:accent3>
      <a:accent4>
        <a:srgbClr val="F7B615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4536</TotalTime>
  <Words>1130</Words>
  <Application>Microsoft Office PowerPoint</Application>
  <PresentationFormat>Affichage à l'écran (4:3)</PresentationFormat>
  <Paragraphs>351</Paragraphs>
  <Slides>16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Comic Sans MS</vt:lpstr>
      <vt:lpstr>Courier New</vt:lpstr>
      <vt:lpstr>Tw Cen MT</vt:lpstr>
      <vt:lpstr>Wingdings</vt:lpstr>
      <vt:lpstr>Wingdings 2</vt:lpstr>
      <vt:lpstr>Médian</vt:lpstr>
      <vt:lpstr>Présentation PowerPoint</vt:lpstr>
      <vt:lpstr>Heraanleg van Jacques Vandervleetstraat  Réaménagement de la rue Jacques Vandervleet</vt:lpstr>
      <vt:lpstr>Heraanleg van Jacques Vandervleetstraat  Réaménagement de la rue Jacques Vandervleet</vt:lpstr>
      <vt:lpstr>Bestaande toestand Situation existante</vt:lpstr>
      <vt:lpstr>Bestaande toestand Situation existante</vt:lpstr>
      <vt:lpstr>Bestaande toestand Situation existante</vt:lpstr>
      <vt:lpstr>Bestaande toestand Situation existante</vt:lpstr>
      <vt:lpstr>Woonerf Zone résidentielle</vt:lpstr>
      <vt:lpstr>Woonerf Zone résidentielle</vt:lpstr>
      <vt:lpstr>Présentation PowerPoint</vt:lpstr>
      <vt:lpstr>Présentation PowerPoint</vt:lpstr>
      <vt:lpstr>Zone 30 </vt:lpstr>
      <vt:lpstr>Zone 30 </vt:lpstr>
      <vt:lpstr>Zone 30 </vt:lpstr>
      <vt:lpstr>Heraanleg van Jacques Vandervleetstraat  Réaménagement de la rue Jacques Vandervleet</vt:lpstr>
      <vt:lpstr>Merci pour votre attention   Questions-réponses</vt:lpstr>
    </vt:vector>
  </TitlesOfParts>
  <Company>Grontmij NV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P700391</dc:creator>
  <cp:lastModifiedBy>Aude</cp:lastModifiedBy>
  <cp:revision>473</cp:revision>
  <cp:lastPrinted>2014-12-05T16:11:54Z</cp:lastPrinted>
  <dcterms:created xsi:type="dcterms:W3CDTF">2012-05-16T13:56:27Z</dcterms:created>
  <dcterms:modified xsi:type="dcterms:W3CDTF">2021-03-11T11:55:17Z</dcterms:modified>
</cp:coreProperties>
</file>