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372" r:id="rId2"/>
    <p:sldId id="401" r:id="rId3"/>
    <p:sldId id="379" r:id="rId4"/>
    <p:sldId id="391" r:id="rId5"/>
    <p:sldId id="392" r:id="rId6"/>
    <p:sldId id="330" r:id="rId7"/>
    <p:sldId id="378" r:id="rId8"/>
    <p:sldId id="380" r:id="rId9"/>
    <p:sldId id="405" r:id="rId10"/>
    <p:sldId id="406" r:id="rId11"/>
    <p:sldId id="381" r:id="rId12"/>
    <p:sldId id="382" r:id="rId13"/>
    <p:sldId id="402" r:id="rId14"/>
    <p:sldId id="394" r:id="rId15"/>
    <p:sldId id="395" r:id="rId16"/>
    <p:sldId id="396" r:id="rId17"/>
    <p:sldId id="397" r:id="rId18"/>
    <p:sldId id="399" r:id="rId19"/>
    <p:sldId id="398" r:id="rId20"/>
    <p:sldId id="400" r:id="rId21"/>
    <p:sldId id="346" r:id="rId22"/>
    <p:sldId id="338" r:id="rId23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04E52B0-4474-4314-ADAA-FE546F656C06}">
          <p14:sldIdLst>
            <p14:sldId id="372"/>
            <p14:sldId id="401"/>
            <p14:sldId id="379"/>
            <p14:sldId id="391"/>
            <p14:sldId id="392"/>
            <p14:sldId id="330"/>
            <p14:sldId id="378"/>
            <p14:sldId id="380"/>
            <p14:sldId id="405"/>
            <p14:sldId id="406"/>
            <p14:sldId id="381"/>
            <p14:sldId id="382"/>
            <p14:sldId id="402"/>
            <p14:sldId id="394"/>
            <p14:sldId id="395"/>
            <p14:sldId id="396"/>
            <p14:sldId id="397"/>
            <p14:sldId id="399"/>
            <p14:sldId id="398"/>
            <p14:sldId id="400"/>
            <p14:sldId id="346"/>
          </p14:sldIdLst>
        </p14:section>
        <p14:section name="Section sans titre" id="{1C093AF8-7E5D-4D05-A8AD-E8A37531782E}">
          <p14:sldIdLst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e" initials="A" lastIdx="1" clrIdx="0">
    <p:extLst>
      <p:ext uri="{19B8F6BF-5375-455C-9EA6-DF929625EA0E}">
        <p15:presenceInfo xmlns:p15="http://schemas.microsoft.com/office/powerpoint/2012/main" userId="Au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13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758DB6D7-8F52-4627-82B0-64427F6CAB12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nl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5C4EDC4-455B-4733-8C64-492D5422F733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03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DC4-455B-4733-8C64-492D5422F733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16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DC4-455B-4733-8C64-492D5422F733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582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DC4-455B-4733-8C64-492D5422F733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094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DC4-455B-4733-8C64-492D5422F733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324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DC4-455B-4733-8C64-492D5422F733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554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28E056-52BD-4544-987D-909982DE4E19}" type="datetimeFigureOut">
              <a:rPr lang="nl-BE" smtClean="0"/>
              <a:pPr/>
              <a:t>28/06/2021</a:t>
            </a:fld>
            <a:endParaRPr lang="nl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7BF17C7-A309-4DCD-88C4-2CEF6067E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17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D7C4F1-7426-43FF-8903-E15BF236E6F7}"/>
              </a:ext>
            </a:extLst>
          </p:cNvPr>
          <p:cNvSpPr/>
          <p:nvPr/>
        </p:nvSpPr>
        <p:spPr>
          <a:xfrm>
            <a:off x="840763" y="4149080"/>
            <a:ext cx="6436210" cy="1728192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982076"/>
            <a:ext cx="7272808" cy="2062200"/>
          </a:xfrm>
        </p:spPr>
        <p:txBody>
          <a:bodyPr>
            <a:normAutofit/>
          </a:bodyPr>
          <a:lstStyle/>
          <a:p>
            <a:pPr lvl="0" algn="ctr"/>
            <a:r>
              <a:rPr lang="fr-F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Heraanleg</a:t>
            </a:r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van Odon </a:t>
            </a:r>
            <a:r>
              <a:rPr lang="fr-F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Warlandlaan</a:t>
            </a:r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Réaménagement de l’avenue Odon </a:t>
            </a:r>
            <a:r>
              <a:rPr lang="fr-FR" sz="2400" dirty="0" err="1">
                <a:latin typeface="Comic Sans MS" panose="030F0702030302020204" pitchFamily="66" charset="0"/>
              </a:rPr>
              <a:t>Warland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7" name="Image 6" descr="LOGO COMPLET.jpg">
            <a:extLst>
              <a:ext uri="{FF2B5EF4-FFF2-40B4-BE49-F238E27FC236}">
                <a16:creationId xmlns:a16="http://schemas.microsoft.com/office/drawing/2014/main" id="{73A7C411-EEB7-42EA-B556-282DD54C984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188640"/>
            <a:ext cx="1350000" cy="90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2E7382-CC6F-4CEC-8C55-F8202E490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3826"/>
            <a:ext cx="7812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B07F265-BF1F-49C3-993F-FA68267A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existante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5012926" y="6287126"/>
            <a:ext cx="4131074" cy="86821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Impétrants présents dans le sol</a:t>
            </a:r>
          </a:p>
          <a:p>
            <a:endParaRPr lang="fr-FR" sz="6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713654" y="6252454"/>
            <a:ext cx="4355529" cy="50817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alt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Aanwezige</a:t>
            </a:r>
            <a:r>
              <a:rPr lang="en-GB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alt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nutsmaatschappijen</a:t>
            </a:r>
            <a:r>
              <a:rPr lang="en-GB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alt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ondergronds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4332AD-FF2A-429D-95CA-26A85553B4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/>
        </p:blipFill>
        <p:spPr>
          <a:xfrm>
            <a:off x="713654" y="1132259"/>
            <a:ext cx="7560000" cy="51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87901E9-9DBC-497D-958E-E8CD4AC0A589}"/>
              </a:ext>
            </a:extLst>
          </p:cNvPr>
          <p:cNvSpPr txBox="1">
            <a:spLocks/>
          </p:cNvSpPr>
          <p:nvPr/>
        </p:nvSpPr>
        <p:spPr>
          <a:xfrm>
            <a:off x="2123728" y="2852936"/>
            <a:ext cx="5976664" cy="1836204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Ontworpen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Situation projetée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60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Ontworpen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projetée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8B7F8F-DFDE-431E-941B-03E62DA78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/>
          <a:stretch/>
        </p:blipFill>
        <p:spPr>
          <a:xfrm>
            <a:off x="612000" y="1356256"/>
            <a:ext cx="7920000" cy="52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Ontworpen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projetée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76DE5B-D7ED-45AC-94B1-05E651130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348880"/>
            <a:ext cx="8640000" cy="3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D924197-9E93-450C-8D98-B241A4A1E8DE}"/>
              </a:ext>
            </a:extLst>
          </p:cNvPr>
          <p:cNvSpPr txBox="1">
            <a:spLocks/>
          </p:cNvSpPr>
          <p:nvPr/>
        </p:nvSpPr>
        <p:spPr>
          <a:xfrm>
            <a:off x="4896036" y="4004421"/>
            <a:ext cx="4428492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000" dirty="0">
                <a:latin typeface="Comic Sans MS" panose="030F0702030302020204" pitchFamily="66" charset="0"/>
              </a:rPr>
              <a:t>Sécurité des usagers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Piétons ordinaires : Aménagement de traversées sécurisées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PMR : Abaissement des bordures</a:t>
            </a: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Mobilité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Circulation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Diminution de la vitesse en mettant la chaussée 5,5m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Stationnement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De part et d’autre de la chaussée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Matérialisé par un changement du revêtement et délimité par des plantations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2 places PMR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2 places avec bornes électriques rechargeables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Vélo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Piste cyclable suggérée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Grand box vélo + arceaux vélo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endParaRPr lang="fr-FR" sz="1000" dirty="0">
              <a:latin typeface="Comic Sans MS" panose="030F0702030302020204" pitchFamily="66" charset="0"/>
            </a:endParaRPr>
          </a:p>
          <a:p>
            <a:pPr marL="254250" lvl="0"/>
            <a:endParaRPr lang="fr-FR" sz="1000" dirty="0">
              <a:latin typeface="Comic Sans MS" panose="030F0702030302020204" pitchFamily="66" charset="0"/>
            </a:endParaRPr>
          </a:p>
          <a:p>
            <a:pPr marL="540000" lvl="0" indent="-285750">
              <a:buFont typeface="Courier New" panose="02070309020205020404" pitchFamily="49" charset="0"/>
              <a:buChar char="o"/>
            </a:pPr>
            <a:endParaRPr lang="fr-FR" sz="1000" dirty="0">
              <a:latin typeface="Comic Sans MS" panose="030F0702030302020204" pitchFamily="66" charset="0"/>
            </a:endParaRPr>
          </a:p>
          <a:p>
            <a:pPr lvl="0"/>
            <a:endParaRPr lang="fr-FR" sz="1000" dirty="0">
              <a:latin typeface="Comic Sans MS" panose="030F0702030302020204" pitchFamily="66" charset="0"/>
            </a:endParaRP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 </a:t>
            </a:r>
            <a:endParaRPr lang="fr-BE" sz="1000" dirty="0">
              <a:latin typeface="Comic Sans MS" panose="030F0702030302020204" pitchFamily="66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Gedeelte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tussen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Woeste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Spruyt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Section comprise entre </a:t>
            </a:r>
            <a:r>
              <a:rPr lang="fr-FR" sz="2000" dirty="0" err="1">
                <a:latin typeface="Comic Sans MS" panose="030F0702030302020204" pitchFamily="66" charset="0"/>
              </a:rPr>
              <a:t>Woeste</a:t>
            </a:r>
            <a:r>
              <a:rPr lang="fr-FR" sz="2000" dirty="0">
                <a:latin typeface="Comic Sans MS" panose="030F0702030302020204" pitchFamily="66" charset="0"/>
              </a:rPr>
              <a:t> et </a:t>
            </a:r>
            <a:r>
              <a:rPr lang="fr-FR" sz="2000" dirty="0" err="1">
                <a:latin typeface="Comic Sans MS" panose="030F0702030302020204" pitchFamily="66" charset="0"/>
              </a:rPr>
              <a:t>Spruyt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D573E14-06C4-46C4-A174-B37F629E8D59}"/>
              </a:ext>
            </a:extLst>
          </p:cNvPr>
          <p:cNvSpPr txBox="1">
            <a:spLocks/>
          </p:cNvSpPr>
          <p:nvPr/>
        </p:nvSpPr>
        <p:spPr>
          <a:xfrm>
            <a:off x="139513" y="4005064"/>
            <a:ext cx="4428492" cy="187220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Veiligheid van de gebruikers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Gewone voetgangers : Aanleg van beveiligde oversteekplaatsen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PBM: verlaging van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boordsteen</a:t>
            </a: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Mobiliteit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Snelheidsvermindering dankzij een wegbreedte van 5,5m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Parkeren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Langs beide kanten van de weg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Gematerialiseerd door de verandering van de bekleding en afgebakend door planten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 parkeerplaatsen voor PBM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 parkeerplaatsen met elektrische laadpalen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Fietsen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Fietspad voorgesteld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Grote </a:t>
            </a:r>
            <a:r>
              <a:rPr lang="nl-NL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fietsbox</a:t>
            </a: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+ fietsbeugels</a:t>
            </a: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737A2F-CDEB-4222-9F62-DCE4F4242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3" r="-6" b="10562"/>
          <a:stretch/>
        </p:blipFill>
        <p:spPr>
          <a:xfrm>
            <a:off x="252000" y="1052736"/>
            <a:ext cx="8640000" cy="27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F37622-C515-4C21-855D-6F4E74426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4" y="1381054"/>
            <a:ext cx="4326409" cy="3600000"/>
          </a:xfrm>
          <a:prstGeom prst="rect">
            <a:avLst/>
          </a:prstGeom>
        </p:spPr>
      </p:pic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Gedeelte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tussen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Woeste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Spruyt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Section comprise entre </a:t>
            </a:r>
            <a:r>
              <a:rPr lang="fr-FR" sz="2000" dirty="0" err="1">
                <a:latin typeface="Comic Sans MS" panose="030F0702030302020204" pitchFamily="66" charset="0"/>
              </a:rPr>
              <a:t>Woeste</a:t>
            </a:r>
            <a:r>
              <a:rPr lang="fr-FR" sz="2000" dirty="0">
                <a:latin typeface="Comic Sans MS" panose="030F0702030302020204" pitchFamily="66" charset="0"/>
              </a:rPr>
              <a:t> et </a:t>
            </a:r>
            <a:r>
              <a:rPr lang="fr-FR" sz="2000" dirty="0" err="1">
                <a:latin typeface="Comic Sans MS" panose="030F0702030302020204" pitchFamily="66" charset="0"/>
              </a:rPr>
              <a:t>Spruyt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404BA13-8AFB-4030-A473-4158A153A76C}"/>
              </a:ext>
            </a:extLst>
          </p:cNvPr>
          <p:cNvSpPr txBox="1">
            <a:spLocks/>
          </p:cNvSpPr>
          <p:nvPr/>
        </p:nvSpPr>
        <p:spPr>
          <a:xfrm>
            <a:off x="5076056" y="5189778"/>
            <a:ext cx="4104456" cy="118291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000" dirty="0">
                <a:latin typeface="Comic Sans MS" panose="030F0702030302020204" pitchFamily="66" charset="0"/>
              </a:rPr>
              <a:t>Végétation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Suppression des arbres côté parc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Création de noues paysagères</a:t>
            </a:r>
          </a:p>
          <a:p>
            <a:endParaRPr lang="fr-FR" sz="1000" dirty="0">
              <a:latin typeface="Comic Sans MS" panose="030F0702030302020204" pitchFamily="66" charset="0"/>
            </a:endParaRPr>
          </a:p>
          <a:p>
            <a:r>
              <a:rPr lang="fr-FR" sz="1000" dirty="0">
                <a:latin typeface="Comic Sans MS" panose="030F0702030302020204" pitchFamily="66" charset="0"/>
              </a:rPr>
              <a:t>Ecoulement des eaux de </a:t>
            </a:r>
            <a:r>
              <a:rPr lang="fr-FR" sz="1000" dirty="0" err="1">
                <a:latin typeface="Comic Sans MS" panose="030F0702030302020204" pitchFamily="66" charset="0"/>
              </a:rPr>
              <a:t>ruisellement</a:t>
            </a:r>
            <a:r>
              <a:rPr lang="fr-FR" sz="1000" dirty="0">
                <a:latin typeface="Comic Sans MS" panose="030F0702030302020204" pitchFamily="66" charset="0"/>
              </a:rPr>
              <a:t>: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L’eau est récolté dans les noues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Presque aucun rejet (inutile) dans l’égout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0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000" dirty="0">
              <a:latin typeface="Comic Sans MS" panose="030F0702030302020204" pitchFamily="66" charset="0"/>
            </a:endParaRP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 </a:t>
            </a:r>
            <a:endParaRPr lang="fr-BE" sz="1000" dirty="0">
              <a:latin typeface="Comic Sans MS" panose="030F0702030302020204" pitchFamily="66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1BFD78B-E0AE-4D87-8739-368612EE8810}"/>
              </a:ext>
            </a:extLst>
          </p:cNvPr>
          <p:cNvSpPr txBox="1">
            <a:spLocks/>
          </p:cNvSpPr>
          <p:nvPr/>
        </p:nvSpPr>
        <p:spPr>
          <a:xfrm>
            <a:off x="373320" y="5189778"/>
            <a:ext cx="4490159" cy="217866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Verwijdering van de bomen langs de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Aanleg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grachten</a:t>
            </a: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Regenwaterafvoer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water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in de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grachten</a:t>
            </a:r>
            <a:endParaRPr lang="es-ES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Bijna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geen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onnodige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afvoer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in de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riolering</a:t>
            </a:r>
            <a:endParaRPr 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90364B-C3EC-4813-8B21-FD756FCF8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87" y="1375877"/>
            <a:ext cx="2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D924197-9E93-450C-8D98-B241A4A1E8DE}"/>
              </a:ext>
            </a:extLst>
          </p:cNvPr>
          <p:cNvSpPr txBox="1">
            <a:spLocks/>
          </p:cNvSpPr>
          <p:nvPr/>
        </p:nvSpPr>
        <p:spPr>
          <a:xfrm>
            <a:off x="5347328" y="4365104"/>
            <a:ext cx="3672408" cy="216024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Création d’une zone de rencontre dans le prolongement de l’aménagement de la rue Jacques </a:t>
            </a:r>
            <a:r>
              <a:rPr lang="fr-FR" sz="1000" dirty="0" err="1">
                <a:latin typeface="Comic Sans MS" panose="030F0702030302020204" pitchFamily="66" charset="0"/>
              </a:rPr>
              <a:t>Vandervleet</a:t>
            </a:r>
            <a:endParaRPr lang="fr-FR" sz="1000" dirty="0">
              <a:latin typeface="Comic Sans MS" panose="030F0702030302020204" pitchFamily="66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Zone de détente verdurisée</a:t>
            </a:r>
            <a:r>
              <a:rPr lang="fr-FR" sz="1000" dirty="0">
                <a:latin typeface="Comic Sans MS" panose="030F0702030302020204" pitchFamily="66" charset="0"/>
                <a:sym typeface="Wingdings" panose="05000000000000000000" pitchFamily="2" charset="2"/>
              </a:rPr>
              <a:t> extension du parc dans la rue</a:t>
            </a:r>
            <a:endParaRPr lang="fr-FR" sz="1000" dirty="0">
              <a:latin typeface="Comic Sans MS" panose="030F0702030302020204" pitchFamily="66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Dispositif pour réduire la vitesse des automobilistes :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Aménagement d’un plateau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Création d’un demi rond-point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Cheminement vélo rectiligne + 2 box vélo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Placement de bulles enterrées «  verre et vêtement »</a:t>
            </a:r>
          </a:p>
          <a:p>
            <a:pPr marL="254250" lvl="0"/>
            <a:endParaRPr lang="fr-FR" sz="1000" dirty="0">
              <a:latin typeface="Comic Sans MS" panose="030F0702030302020204" pitchFamily="66" charset="0"/>
            </a:endParaRPr>
          </a:p>
          <a:p>
            <a:pPr marL="540000" lvl="0" indent="-285750">
              <a:buFont typeface="Courier New" panose="02070309020205020404" pitchFamily="49" charset="0"/>
              <a:buChar char="o"/>
            </a:pPr>
            <a:endParaRPr lang="fr-FR" sz="1000" dirty="0">
              <a:latin typeface="Comic Sans MS" panose="030F0702030302020204" pitchFamily="66" charset="0"/>
            </a:endParaRPr>
          </a:p>
          <a:p>
            <a:pPr lvl="0"/>
            <a:endParaRPr lang="fr-FR" sz="1000" dirty="0">
              <a:latin typeface="Comic Sans MS" panose="030F0702030302020204" pitchFamily="66" charset="0"/>
            </a:endParaRP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 </a:t>
            </a:r>
            <a:endParaRPr lang="fr-BE" sz="1000" dirty="0">
              <a:latin typeface="Comic Sans MS" panose="030F0702030302020204" pitchFamily="66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Kruispunt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Odon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Berré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Vandervleet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Spruyt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Carrefour Odon </a:t>
            </a:r>
            <a:r>
              <a:rPr lang="fr-FR" sz="2000" dirty="0" err="1">
                <a:latin typeface="Comic Sans MS" panose="030F0702030302020204" pitchFamily="66" charset="0"/>
              </a:rPr>
              <a:t>Warland</a:t>
            </a:r>
            <a:r>
              <a:rPr lang="fr-FR" sz="2000" dirty="0">
                <a:latin typeface="Comic Sans MS" panose="030F0702030302020204" pitchFamily="66" charset="0"/>
              </a:rPr>
              <a:t>, </a:t>
            </a:r>
            <a:r>
              <a:rPr lang="fr-FR" sz="2000" dirty="0" err="1">
                <a:latin typeface="Comic Sans MS" panose="030F0702030302020204" pitchFamily="66" charset="0"/>
              </a:rPr>
              <a:t>Berré</a:t>
            </a:r>
            <a:r>
              <a:rPr lang="fr-FR" sz="2000" dirty="0">
                <a:latin typeface="Comic Sans MS" panose="030F0702030302020204" pitchFamily="66" charset="0"/>
              </a:rPr>
              <a:t>, </a:t>
            </a:r>
            <a:r>
              <a:rPr lang="fr-FR" sz="2000" dirty="0" err="1">
                <a:latin typeface="Comic Sans MS" panose="030F0702030302020204" pitchFamily="66" charset="0"/>
              </a:rPr>
              <a:t>Vandervleet</a:t>
            </a:r>
            <a:r>
              <a:rPr lang="fr-FR" sz="2000" dirty="0">
                <a:latin typeface="Comic Sans MS" panose="030F0702030302020204" pitchFamily="66" charset="0"/>
              </a:rPr>
              <a:t>, </a:t>
            </a:r>
            <a:r>
              <a:rPr lang="fr-FR" sz="2000" dirty="0" err="1">
                <a:latin typeface="Comic Sans MS" panose="030F0702030302020204" pitchFamily="66" charset="0"/>
              </a:rPr>
              <a:t>Spruyt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D573E14-06C4-46C4-A174-B37F629E8D59}"/>
              </a:ext>
            </a:extLst>
          </p:cNvPr>
          <p:cNvSpPr txBox="1">
            <a:spLocks/>
          </p:cNvSpPr>
          <p:nvPr/>
        </p:nvSpPr>
        <p:spPr>
          <a:xfrm>
            <a:off x="5347328" y="1916832"/>
            <a:ext cx="3617160" cy="187220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Creatie van ontmoetingsruimte in de verlenging van de inrichting van de 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Jacques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Vandervleetstraat</a:t>
            </a:r>
            <a:endParaRPr lang="nl-NL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Groene ontspanningszone -&gt; uitbreiding van het park in de straat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Inrichtingen voor de snelheidsvermindering van autobestuurders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Inrichting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van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een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plateau </a:t>
            </a: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Creatie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een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halve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rotonde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Rechtlijnige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voor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fietsers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+ 2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fietsboxen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Ondergrondse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containers « glas en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kleding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 »</a:t>
            </a: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7FEB10-D863-45A5-87E4-C0421650A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5040000" cy="44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DE4DC73-771E-483C-A61F-CD56133A3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" r="1569" b="18235"/>
          <a:stretch/>
        </p:blipFill>
        <p:spPr>
          <a:xfrm>
            <a:off x="467544" y="908720"/>
            <a:ext cx="7920000" cy="3611724"/>
          </a:xfrm>
          <a:prstGeom prst="rect">
            <a:avLst/>
          </a:prstGeom>
        </p:spPr>
      </p:pic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D924197-9E93-450C-8D98-B241A4A1E8DE}"/>
              </a:ext>
            </a:extLst>
          </p:cNvPr>
          <p:cNvSpPr txBox="1">
            <a:spLocks/>
          </p:cNvSpPr>
          <p:nvPr/>
        </p:nvSpPr>
        <p:spPr>
          <a:xfrm>
            <a:off x="4860032" y="4509120"/>
            <a:ext cx="4176464" cy="220721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000" dirty="0">
                <a:latin typeface="Comic Sans MS" panose="030F0702030302020204" pitchFamily="66" charset="0"/>
              </a:rPr>
              <a:t>Sécurité des usagers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Aménagement de trottoirs de minimum 2,50m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Aménagement de traversées piétonnes sécurisées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PMR : Abaissement des bordures</a:t>
            </a: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Mobilité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Circulation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Diminution la vitesse en mettant la chaussée 5,5m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Dévoiement de la voirie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Stationnement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Matérialisé par un changement du revêtement et délimité par des plantations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Vélo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Piste cyclable suggérée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Box vélo + arceaux vélo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endParaRPr lang="fr-FR" sz="1000" dirty="0">
              <a:latin typeface="Comic Sans MS" panose="030F0702030302020204" pitchFamily="66" charset="0"/>
            </a:endParaRPr>
          </a:p>
          <a:p>
            <a:pPr marL="254250" lvl="0"/>
            <a:endParaRPr lang="fr-FR" sz="1000" dirty="0">
              <a:latin typeface="Comic Sans MS" panose="030F0702030302020204" pitchFamily="66" charset="0"/>
            </a:endParaRPr>
          </a:p>
          <a:p>
            <a:pPr marL="540000" lvl="0" indent="-285750">
              <a:buFont typeface="Courier New" panose="02070309020205020404" pitchFamily="49" charset="0"/>
              <a:buChar char="o"/>
            </a:pPr>
            <a:endParaRPr lang="fr-FR" sz="1000" dirty="0">
              <a:latin typeface="Comic Sans MS" panose="030F0702030302020204" pitchFamily="66" charset="0"/>
            </a:endParaRPr>
          </a:p>
          <a:p>
            <a:pPr lvl="0"/>
            <a:endParaRPr lang="fr-FR" sz="1000" dirty="0">
              <a:latin typeface="Comic Sans MS" panose="030F0702030302020204" pitchFamily="66" charset="0"/>
            </a:endParaRP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 </a:t>
            </a:r>
            <a:endParaRPr lang="fr-BE" sz="1000" dirty="0">
              <a:latin typeface="Comic Sans MS" panose="030F0702030302020204" pitchFamily="66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Gedeelte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tussen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Berré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Bulins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Section comprise entre </a:t>
            </a:r>
            <a:r>
              <a:rPr lang="fr-FR" sz="2000" dirty="0" err="1">
                <a:latin typeface="Comic Sans MS" panose="030F0702030302020204" pitchFamily="66" charset="0"/>
              </a:rPr>
              <a:t>Berré</a:t>
            </a:r>
            <a:r>
              <a:rPr lang="fr-FR" sz="2000" dirty="0">
                <a:latin typeface="Comic Sans MS" panose="030F0702030302020204" pitchFamily="66" charset="0"/>
              </a:rPr>
              <a:t> et </a:t>
            </a:r>
            <a:r>
              <a:rPr lang="fr-FR" sz="2000" dirty="0" err="1">
                <a:latin typeface="Comic Sans MS" panose="030F0702030302020204" pitchFamily="66" charset="0"/>
              </a:rPr>
              <a:t>Bulins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D573E14-06C4-46C4-A174-B37F629E8D59}"/>
              </a:ext>
            </a:extLst>
          </p:cNvPr>
          <p:cNvSpPr txBox="1">
            <a:spLocks/>
          </p:cNvSpPr>
          <p:nvPr/>
        </p:nvSpPr>
        <p:spPr>
          <a:xfrm>
            <a:off x="205641" y="4509120"/>
            <a:ext cx="4428492" cy="187220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Veiligheid van de gebruikers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Inrichting van voetpaden van minimum 2,50m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Inrichting van beveiligde zebrapaden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PBM: verlaging van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boordsteen</a:t>
            </a: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Mobiliteit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Snelheidsvermindering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wegbreedte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5,5m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Asverschuiving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</a:t>
            </a:r>
            <a:endParaRPr lang="fr-FR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Parkeren</a:t>
            </a:r>
            <a:endParaRPr lang="fr-FR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Gematerialiseerd door de verandering van de bekleding en afgebakend door planten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Fietsen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Fietspad voorgesteld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Fietsbox</a:t>
            </a: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+ fietsbeugels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Gedeelte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tussen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Berré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Bulins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Section comprise entre </a:t>
            </a:r>
            <a:r>
              <a:rPr lang="fr-FR" sz="2000" dirty="0" err="1">
                <a:latin typeface="Comic Sans MS" panose="030F0702030302020204" pitchFamily="66" charset="0"/>
              </a:rPr>
              <a:t>Berré</a:t>
            </a:r>
            <a:r>
              <a:rPr lang="fr-FR" sz="2000" dirty="0">
                <a:latin typeface="Comic Sans MS" panose="030F0702030302020204" pitchFamily="66" charset="0"/>
              </a:rPr>
              <a:t> et </a:t>
            </a:r>
            <a:r>
              <a:rPr lang="fr-FR" sz="2000" dirty="0" err="1">
                <a:latin typeface="Comic Sans MS" panose="030F0702030302020204" pitchFamily="66" charset="0"/>
              </a:rPr>
              <a:t>Bulins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404BA13-8AFB-4030-A473-4158A153A76C}"/>
              </a:ext>
            </a:extLst>
          </p:cNvPr>
          <p:cNvSpPr txBox="1">
            <a:spLocks/>
          </p:cNvSpPr>
          <p:nvPr/>
        </p:nvSpPr>
        <p:spPr>
          <a:xfrm>
            <a:off x="5076056" y="5013176"/>
            <a:ext cx="3888432" cy="118291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000" dirty="0">
                <a:latin typeface="Comic Sans MS" panose="030F0702030302020204" pitchFamily="66" charset="0"/>
              </a:rPr>
              <a:t>Végétation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Suppression des arbres côté impair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Création de larges zones de plantation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Replantation d’arbres côté impair</a:t>
            </a:r>
          </a:p>
          <a:p>
            <a:endParaRPr lang="fr-FR" sz="1000" dirty="0">
              <a:latin typeface="Comic Sans MS" panose="030F0702030302020204" pitchFamily="66" charset="0"/>
            </a:endParaRPr>
          </a:p>
          <a:p>
            <a:r>
              <a:rPr lang="fr-FR" sz="1000" dirty="0">
                <a:latin typeface="Comic Sans MS" panose="030F0702030302020204" pitchFamily="66" charset="0"/>
              </a:rPr>
              <a:t>Ecoulement des eaux de ruissellement: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L’eau de ruissellement du trottoir est dirigée vers les zones de plantation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Les eaux de voirie sont rejetées dans l’égout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000" dirty="0">
              <a:latin typeface="Comic Sans MS" panose="030F0702030302020204" pitchFamily="66" charset="0"/>
            </a:endParaRPr>
          </a:p>
          <a:p>
            <a:pPr lvl="0"/>
            <a:endParaRPr lang="fr-FR" sz="1000" dirty="0">
              <a:latin typeface="Comic Sans MS" panose="030F0702030302020204" pitchFamily="66" charset="0"/>
            </a:endParaRP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 </a:t>
            </a:r>
            <a:endParaRPr lang="fr-BE" sz="1000" dirty="0">
              <a:latin typeface="Comic Sans MS" panose="030F0702030302020204" pitchFamily="66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1BFD78B-E0AE-4D87-8739-368612EE8810}"/>
              </a:ext>
            </a:extLst>
          </p:cNvPr>
          <p:cNvSpPr txBox="1">
            <a:spLocks/>
          </p:cNvSpPr>
          <p:nvPr/>
        </p:nvSpPr>
        <p:spPr>
          <a:xfrm>
            <a:off x="373320" y="5013176"/>
            <a:ext cx="4490159" cy="217866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Verwijdering van de bomen aan de oneven 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Creatie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brede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vegetatiezones</a:t>
            </a:r>
            <a:endParaRPr 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Herplanten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bomen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oneven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kant</a:t>
            </a: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Regenwaterafvoer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regenwater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voetpad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naar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beplantingzones</a:t>
            </a:r>
            <a:endParaRPr lang="es-ES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Het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regenwater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op de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naar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riolering</a:t>
            </a:r>
            <a:endParaRPr 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FE5211-F040-475B-BB13-FE5CFA94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6477" r="60764" b="29785"/>
          <a:stretch/>
        </p:blipFill>
        <p:spPr>
          <a:xfrm>
            <a:off x="373320" y="1482025"/>
            <a:ext cx="3672029" cy="32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3F3D31-D690-49AB-B75E-9CDAEC079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70391"/>
            <a:ext cx="431801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D924197-9E93-450C-8D98-B241A4A1E8DE}"/>
              </a:ext>
            </a:extLst>
          </p:cNvPr>
          <p:cNvSpPr txBox="1">
            <a:spLocks/>
          </p:cNvSpPr>
          <p:nvPr/>
        </p:nvSpPr>
        <p:spPr>
          <a:xfrm>
            <a:off x="4896036" y="3867697"/>
            <a:ext cx="4176464" cy="220721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000" dirty="0">
                <a:latin typeface="Comic Sans MS" panose="030F0702030302020204" pitchFamily="66" charset="0"/>
              </a:rPr>
              <a:t>Sécurité des usagers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Aménagement de trottoirs de minimum 2,50m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Aménagement de traversées piétonnes sécurisées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PMR : Abaissement des bordures</a:t>
            </a: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Mobilité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Circulation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Diminution la vitesse en mettant la chaussée 5,5m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Dévoiement de la voirie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Stationnement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Matérialisé par un changement du revêtement et délimité par des plantations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2 places PMR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2 Zones de livraison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Vélo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Piste cyclable suggérée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000" dirty="0">
                <a:latin typeface="Comic Sans MS" panose="030F0702030302020204" pitchFamily="66" charset="0"/>
              </a:rPr>
              <a:t>Box vélo + arceaux vélo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endParaRPr lang="fr-FR" sz="1000" dirty="0">
              <a:latin typeface="Comic Sans MS" panose="030F0702030302020204" pitchFamily="66" charset="0"/>
            </a:endParaRPr>
          </a:p>
          <a:p>
            <a:pPr marL="254250" lvl="0"/>
            <a:endParaRPr lang="fr-FR" sz="1000" dirty="0">
              <a:latin typeface="Comic Sans MS" panose="030F0702030302020204" pitchFamily="66" charset="0"/>
            </a:endParaRPr>
          </a:p>
          <a:p>
            <a:pPr marL="540000" lvl="0" indent="-285750">
              <a:buFont typeface="Courier New" panose="02070309020205020404" pitchFamily="49" charset="0"/>
              <a:buChar char="o"/>
            </a:pPr>
            <a:endParaRPr lang="fr-FR" sz="1000" dirty="0">
              <a:latin typeface="Comic Sans MS" panose="030F0702030302020204" pitchFamily="66" charset="0"/>
            </a:endParaRPr>
          </a:p>
          <a:p>
            <a:pPr lvl="0"/>
            <a:endParaRPr lang="fr-FR" sz="1000" dirty="0">
              <a:latin typeface="Comic Sans MS" panose="030F0702030302020204" pitchFamily="66" charset="0"/>
            </a:endParaRP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 </a:t>
            </a:r>
            <a:endParaRPr lang="fr-BE" sz="1000" dirty="0">
              <a:latin typeface="Comic Sans MS" panose="030F0702030302020204" pitchFamily="66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Gedeelte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tussen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Bulins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Pannenhuis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Section comprise entre </a:t>
            </a:r>
            <a:r>
              <a:rPr lang="fr-FR" sz="2000" dirty="0" err="1">
                <a:latin typeface="Comic Sans MS" panose="030F0702030302020204" pitchFamily="66" charset="0"/>
              </a:rPr>
              <a:t>Bulins</a:t>
            </a:r>
            <a:r>
              <a:rPr lang="fr-FR" sz="2000" dirty="0">
                <a:latin typeface="Comic Sans MS" panose="030F0702030302020204" pitchFamily="66" charset="0"/>
              </a:rPr>
              <a:t> et </a:t>
            </a:r>
            <a:r>
              <a:rPr lang="fr-FR" sz="2000" dirty="0" err="1">
                <a:latin typeface="Comic Sans MS" panose="030F0702030302020204" pitchFamily="66" charset="0"/>
              </a:rPr>
              <a:t>Pannenhuis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D573E14-06C4-46C4-A174-B37F629E8D59}"/>
              </a:ext>
            </a:extLst>
          </p:cNvPr>
          <p:cNvSpPr txBox="1">
            <a:spLocks/>
          </p:cNvSpPr>
          <p:nvPr/>
        </p:nvSpPr>
        <p:spPr>
          <a:xfrm>
            <a:off x="197744" y="3862027"/>
            <a:ext cx="4428492" cy="270892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Veiligheid van de gebruikers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Inrichting van voetpaden van minimum 2,50m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Inrichting van beveiligde oversteekplaats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PBM: verlaging van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boordsteen</a:t>
            </a: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Mobiliteit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Snelheidsvermindering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wegbreedte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5,5m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Asverschuiving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</a:t>
            </a:r>
            <a:endParaRPr lang="fr-FR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Parkeren</a:t>
            </a:r>
            <a:endParaRPr lang="fr-FR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Gematerialiseerd door de verandering van de bekleding en afgebakend door planten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parkeerplaatsen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voor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PBM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leveringszones</a:t>
            </a:r>
            <a:endParaRPr lang="fr-FR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Fietsen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Fietspad voorgesteld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Fietsbox</a:t>
            </a: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+ fietsbeugels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0B8EEE-AB25-4563-B3E0-D2ED65EA8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5" r="859" b="7292"/>
          <a:stretch/>
        </p:blipFill>
        <p:spPr>
          <a:xfrm>
            <a:off x="314133" y="1179240"/>
            <a:ext cx="8640000" cy="25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AD7573-367D-4587-8BB3-397FC20C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988840"/>
            <a:ext cx="8280000" cy="45291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37913"/>
            <a:ext cx="6264696" cy="1062608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Heraanleg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van Odon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Warlandlaan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sectie</a:t>
            </a:r>
            <a:r>
              <a:rPr lang="fr-FR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 Charles </a:t>
            </a:r>
            <a:r>
              <a:rPr lang="fr-FR" sz="20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Woeste</a:t>
            </a:r>
            <a:r>
              <a:rPr lang="fr-FR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fr-FR" sz="20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Pannenhuis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Réaménagement de l’avenue Odon </a:t>
            </a:r>
            <a:r>
              <a:rPr lang="fr-FR" sz="2000" dirty="0" err="1">
                <a:latin typeface="Comic Sans MS" panose="030F0702030302020204" pitchFamily="66" charset="0"/>
              </a:rPr>
              <a:t>Warland</a:t>
            </a:r>
            <a:br>
              <a:rPr lang="fr-FR" sz="2000" dirty="0">
                <a:latin typeface="Comic Sans MS" panose="030F0702030302020204" pitchFamily="66" charset="0"/>
              </a:rPr>
            </a:br>
            <a:r>
              <a:rPr lang="fr-FR" sz="2000" i="1" dirty="0">
                <a:latin typeface="Comic Sans MS" panose="030F0702030302020204" pitchFamily="66" charset="0"/>
              </a:rPr>
              <a:t>section Charles </a:t>
            </a:r>
            <a:r>
              <a:rPr lang="fr-FR" sz="2000" i="1" dirty="0" err="1">
                <a:latin typeface="Comic Sans MS" panose="030F0702030302020204" pitchFamily="66" charset="0"/>
              </a:rPr>
              <a:t>Woeste-Pannenhuis</a:t>
            </a:r>
            <a:br>
              <a:rPr lang="fr-FR" sz="2000" dirty="0">
                <a:latin typeface="Comic Sans MS" panose="030F0702030302020204" pitchFamily="66" charset="0"/>
              </a:rPr>
            </a:b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9180687">
            <a:off x="2761563" y="3771537"/>
            <a:ext cx="4702232" cy="765944"/>
          </a:xfrm>
          <a:prstGeom prst="rect">
            <a:avLst/>
          </a:prstGeom>
          <a:noFill/>
          <a:ln cmpd="sng">
            <a:solidFill>
              <a:srgbClr val="DA8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32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Gedeelte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tussen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Bulins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Pannenhuis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Section comprise entre </a:t>
            </a:r>
            <a:r>
              <a:rPr lang="fr-FR" sz="2000" dirty="0" err="1">
                <a:latin typeface="Comic Sans MS" panose="030F0702030302020204" pitchFamily="66" charset="0"/>
              </a:rPr>
              <a:t>Bulins</a:t>
            </a:r>
            <a:r>
              <a:rPr lang="fr-FR" sz="2000" dirty="0">
                <a:latin typeface="Comic Sans MS" panose="030F0702030302020204" pitchFamily="66" charset="0"/>
              </a:rPr>
              <a:t> et </a:t>
            </a:r>
            <a:r>
              <a:rPr lang="fr-FR" sz="2000" dirty="0" err="1">
                <a:latin typeface="Comic Sans MS" panose="030F0702030302020204" pitchFamily="66" charset="0"/>
              </a:rPr>
              <a:t>Pannenhuis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404BA13-8AFB-4030-A473-4158A153A76C}"/>
              </a:ext>
            </a:extLst>
          </p:cNvPr>
          <p:cNvSpPr txBox="1">
            <a:spLocks/>
          </p:cNvSpPr>
          <p:nvPr/>
        </p:nvSpPr>
        <p:spPr>
          <a:xfrm>
            <a:off x="5039544" y="4221088"/>
            <a:ext cx="3852936" cy="18002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000" dirty="0">
                <a:latin typeface="Comic Sans MS" panose="030F0702030302020204" pitchFamily="66" charset="0"/>
              </a:rPr>
              <a:t>Végétation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Suppression d’une partie des arbres côté impair puis côté pair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Création de larges zones de plantation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Replantation d’arbres côté impair</a:t>
            </a:r>
          </a:p>
          <a:p>
            <a:endParaRPr lang="fr-FR" sz="1000" dirty="0">
              <a:latin typeface="Comic Sans MS" panose="030F0702030302020204" pitchFamily="66" charset="0"/>
            </a:endParaRPr>
          </a:p>
          <a:p>
            <a:endParaRPr lang="fr-FR" sz="1000" dirty="0">
              <a:latin typeface="Comic Sans MS" panose="030F0702030302020204" pitchFamily="66" charset="0"/>
            </a:endParaRPr>
          </a:p>
          <a:p>
            <a:r>
              <a:rPr lang="fr-FR" sz="1000" dirty="0">
                <a:latin typeface="Comic Sans MS" panose="030F0702030302020204" pitchFamily="66" charset="0"/>
              </a:rPr>
              <a:t>Ecoulement des eaux de ruissellement: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L’eau de ruissellement du trottoir est dirigée vers les zones de plantation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Les eaux de voirie sont rejetées dans l’égout</a:t>
            </a:r>
          </a:p>
          <a:p>
            <a:pPr lvl="0"/>
            <a:endParaRPr lang="fr-FR" sz="1000" dirty="0">
              <a:latin typeface="Comic Sans MS" panose="030F0702030302020204" pitchFamily="66" charset="0"/>
            </a:endParaRPr>
          </a:p>
          <a:p>
            <a:pPr lvl="0"/>
            <a:endParaRPr lang="fr-FR" sz="1000" dirty="0">
              <a:latin typeface="Comic Sans MS" panose="030F0702030302020204" pitchFamily="66" charset="0"/>
            </a:endParaRPr>
          </a:p>
          <a:p>
            <a:pPr lvl="0"/>
            <a:r>
              <a:rPr lang="fr-FR" sz="1000" dirty="0">
                <a:latin typeface="Comic Sans MS" panose="030F0702030302020204" pitchFamily="66" charset="0"/>
              </a:rPr>
              <a:t> </a:t>
            </a:r>
            <a:endParaRPr lang="fr-BE" sz="1000" dirty="0">
              <a:latin typeface="Comic Sans MS" panose="030F0702030302020204" pitchFamily="66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1BFD78B-E0AE-4D87-8739-368612EE8810}"/>
              </a:ext>
            </a:extLst>
          </p:cNvPr>
          <p:cNvSpPr txBox="1">
            <a:spLocks/>
          </p:cNvSpPr>
          <p:nvPr/>
        </p:nvSpPr>
        <p:spPr>
          <a:xfrm>
            <a:off x="545430" y="4149080"/>
            <a:ext cx="4490159" cy="217866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Verwijdering van de bomen aan de oneven kant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Creatie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brede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vegetatiegrachten</a:t>
            </a:r>
            <a:endParaRPr 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Herplanten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bomen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oneven</a:t>
            </a:r>
            <a:r>
              <a:rPr lang="fr-FR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kant</a:t>
            </a: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regenwaterafvoer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regenwater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voetpad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naar</a:t>
            </a:r>
            <a:r>
              <a:rPr lang="es-E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beplantingzones</a:t>
            </a:r>
            <a:endParaRPr lang="es-ES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Het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regenwater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naar</a:t>
            </a:r>
            <a:r>
              <a:rPr lang="fr-FR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FR" sz="1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riolering</a:t>
            </a:r>
            <a:endParaRPr 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887FF6-617D-43E6-ACFD-CC55A5187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t="23037" r="42879" b="24661"/>
          <a:stretch/>
        </p:blipFill>
        <p:spPr>
          <a:xfrm>
            <a:off x="1547664" y="1179240"/>
            <a:ext cx="621302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CA61DDF-A1F9-4373-B33A-409FE18C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Heraanleg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van Odon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Warlandlaan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Réaménagement de l’avenue Odon </a:t>
            </a:r>
            <a:r>
              <a:rPr lang="fr-FR" sz="2000" dirty="0" err="1">
                <a:latin typeface="Comic Sans MS" panose="030F0702030302020204" pitchFamily="66" charset="0"/>
              </a:rPr>
              <a:t>Warland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CA49F023-49D8-483A-A44E-1D447A884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8412"/>
              </p:ext>
            </p:extLst>
          </p:nvPr>
        </p:nvGraphicFramePr>
        <p:xfrm>
          <a:off x="1357280" y="1628800"/>
          <a:ext cx="6426714" cy="462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624">
                  <a:extLst>
                    <a:ext uri="{9D8B030D-6E8A-4147-A177-3AD203B41FA5}">
                      <a16:colId xmlns:a16="http://schemas.microsoft.com/office/drawing/2014/main" val="804375133"/>
                    </a:ext>
                  </a:extLst>
                </a:gridCol>
                <a:gridCol w="1933852">
                  <a:extLst>
                    <a:ext uri="{9D8B030D-6E8A-4147-A177-3AD203B41FA5}">
                      <a16:colId xmlns:a16="http://schemas.microsoft.com/office/drawing/2014/main" val="1085261956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737728502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Bestaande toestand</a:t>
                      </a:r>
                    </a:p>
                    <a:p>
                      <a:pPr algn="ctr"/>
                      <a:r>
                        <a:rPr lang="nl-NL" altLang="fr-FR" sz="1200" dirty="0" err="1">
                          <a:latin typeface="Comic Sans MS" panose="030F0702030302020204" pitchFamily="66" charset="0"/>
                        </a:rPr>
                        <a:t>Situation</a:t>
                      </a:r>
                      <a:r>
                        <a:rPr lang="nl-NL" altLang="fr-FR" sz="1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nl-NL" altLang="fr-FR" sz="1200" dirty="0" err="1">
                          <a:latin typeface="Comic Sans MS" panose="030F0702030302020204" pitchFamily="66" charset="0"/>
                        </a:rPr>
                        <a:t>existante</a:t>
                      </a:r>
                      <a:endParaRPr lang="nl-NL" altLang="fr-FR" sz="1200" dirty="0">
                        <a:latin typeface="Comic Sans MS" panose="030F0702030302020204" pitchFamily="66" charset="0"/>
                      </a:endParaRPr>
                    </a:p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Ontworpen toestand</a:t>
                      </a:r>
                    </a:p>
                    <a:p>
                      <a:pPr algn="ctr"/>
                      <a:r>
                        <a:rPr lang="nl-NL" altLang="fr-FR" sz="1200" dirty="0" err="1">
                          <a:latin typeface="Comic Sans MS" panose="030F0702030302020204" pitchFamily="66" charset="0"/>
                        </a:rPr>
                        <a:t>Situation</a:t>
                      </a:r>
                      <a:r>
                        <a:rPr lang="nl-NL" altLang="fr-FR" sz="1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nl-NL" altLang="fr-FR" sz="1200" dirty="0" err="1">
                          <a:latin typeface="Comic Sans MS" panose="030F0702030302020204" pitchFamily="66" charset="0"/>
                        </a:rPr>
                        <a:t>projetée</a:t>
                      </a:r>
                      <a:endParaRPr lang="nl-NL" alt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35917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Comic Sans MS" panose="030F0702030302020204" pitchFamily="66" charset="0"/>
                        </a:rPr>
                        <a:t>Parkeren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Stationnement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59 </a:t>
                      </a:r>
                      <a:r>
                        <a:rPr lang="fr-FR" sz="1200" dirty="0" err="1">
                          <a:latin typeface="Comic Sans MS" panose="030F0702030302020204" pitchFamily="66" charset="0"/>
                        </a:rPr>
                        <a:t>plaatsen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59 places</a:t>
                      </a:r>
                    </a:p>
                    <a:p>
                      <a:pPr algn="ctr"/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55 </a:t>
                      </a:r>
                      <a:r>
                        <a:rPr lang="fr-FR" sz="1200" dirty="0" err="1">
                          <a:latin typeface="Comic Sans MS" panose="030F0702030302020204" pitchFamily="66" charset="0"/>
                        </a:rPr>
                        <a:t>plaatsen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55 places</a:t>
                      </a:r>
                    </a:p>
                    <a:p>
                      <a:pPr algn="ctr"/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36152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Fietsbeugels - </a:t>
                      </a:r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Arceaux vélo </a:t>
                      </a: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Fietsboxen- </a:t>
                      </a:r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Box vélo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4+1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16644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Banken</a:t>
                      </a: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Bancs</a:t>
                      </a:r>
                    </a:p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32182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Bomen</a:t>
                      </a: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Arbres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46531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Oppervlaktevegetatie </a:t>
                      </a: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Surface végétale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1 165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75289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Percentage waterdichtheid </a:t>
                      </a: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Taux d’imperméabilité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45 %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81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4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060848"/>
            <a:ext cx="6264696" cy="3384376"/>
          </a:xfrm>
        </p:spPr>
        <p:txBody>
          <a:bodyPr>
            <a:normAutofit/>
          </a:bodyPr>
          <a:lstStyle/>
          <a:p>
            <a:pPr algn="ctr"/>
            <a:r>
              <a:rPr lang="fr-BE" sz="3200" dirty="0" err="1">
                <a:solidFill>
                  <a:schemeClr val="bg1"/>
                </a:solidFill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Dank</a:t>
            </a:r>
            <a:r>
              <a:rPr lang="fr-BE" sz="3200" dirty="0">
                <a:solidFill>
                  <a:schemeClr val="bg1"/>
                </a:solidFill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 </a:t>
            </a:r>
            <a:r>
              <a:rPr lang="fr-BE" sz="3200" dirty="0" err="1">
                <a:solidFill>
                  <a:schemeClr val="bg1"/>
                </a:solidFill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voor</a:t>
            </a:r>
            <a:r>
              <a:rPr lang="fr-BE" sz="3200" dirty="0">
                <a:solidFill>
                  <a:schemeClr val="bg1"/>
                </a:solidFill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 </a:t>
            </a:r>
            <a:r>
              <a:rPr lang="fr-BE" sz="3200" dirty="0" err="1">
                <a:solidFill>
                  <a:schemeClr val="bg1"/>
                </a:solidFill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uw</a:t>
            </a:r>
            <a:r>
              <a:rPr lang="fr-BE" sz="3200" dirty="0">
                <a:solidFill>
                  <a:schemeClr val="bg1"/>
                </a:solidFill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 </a:t>
            </a:r>
            <a:r>
              <a:rPr lang="fr-BE" sz="3200" dirty="0" err="1">
                <a:solidFill>
                  <a:schemeClr val="bg1"/>
                </a:solidFill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aandacht</a:t>
            </a:r>
            <a:br>
              <a:rPr lang="fr-BE" sz="3200" dirty="0">
                <a:solidFill>
                  <a:schemeClr val="bg1"/>
                </a:solidFill>
                <a:latin typeface="Comic Sans MS" pitchFamily="66" charset="0"/>
                <a:ea typeface="MS Gothic" pitchFamily="49" charset="-128"/>
                <a:cs typeface="Sakkal Majalla" pitchFamily="2" charset="-78"/>
              </a:rPr>
            </a:br>
            <a: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Merci pour votre attention</a:t>
            </a:r>
            <a:b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</a:br>
            <a:b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</a:br>
            <a:b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</a:br>
            <a:r>
              <a:rPr lang="fr-BE" sz="3200" dirty="0" err="1">
                <a:solidFill>
                  <a:schemeClr val="bg1"/>
                </a:solidFill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Vragen-antwoorden</a:t>
            </a:r>
            <a:b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</a:br>
            <a: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Questions-réponses</a:t>
            </a:r>
            <a:endParaRPr lang="nl-BE" sz="3200" dirty="0">
              <a:latin typeface="Comic Sans MS" pitchFamily="66" charset="0"/>
              <a:ea typeface="MS Gothic" pitchFamily="49" charset="-128"/>
              <a:cs typeface="Sakkal Majalla" pitchFamily="2" charset="-78"/>
            </a:endParaRPr>
          </a:p>
        </p:txBody>
      </p:sp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Heraanleg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van Odon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Warlandlaan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Réaménagement de l’avenue Odon </a:t>
            </a:r>
            <a:r>
              <a:rPr lang="fr-FR" sz="2000" dirty="0" err="1">
                <a:latin typeface="Comic Sans MS" panose="030F0702030302020204" pitchFamily="66" charset="0"/>
              </a:rPr>
              <a:t>Warland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CECD347-872A-41A3-A95A-D8BFB9560CF7}"/>
              </a:ext>
            </a:extLst>
          </p:cNvPr>
          <p:cNvSpPr txBox="1">
            <a:spLocks/>
          </p:cNvSpPr>
          <p:nvPr/>
        </p:nvSpPr>
        <p:spPr>
          <a:xfrm>
            <a:off x="107504" y="1916833"/>
            <a:ext cx="4680520" cy="51125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Mobiliteitsstudie</a:t>
            </a: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Analyse van de criteria van de bestaande toestand en de ontworpen toestand :</a:t>
            </a: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Veiligheid van de zwakke gebruikers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Gewone voetgangers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Personen met een beperkte mobiliteit</a:t>
            </a: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Mobiliteit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Parkeren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Fietsen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Regenwaterafvoer</a:t>
            </a: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Verlichting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Slijtage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24F2D8C-B562-4488-8C8D-87FC7A66EB60}"/>
              </a:ext>
            </a:extLst>
          </p:cNvPr>
          <p:cNvSpPr txBox="1">
            <a:spLocks/>
          </p:cNvSpPr>
          <p:nvPr/>
        </p:nvSpPr>
        <p:spPr>
          <a:xfrm>
            <a:off x="4788024" y="1916833"/>
            <a:ext cx="4232694" cy="499070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300" dirty="0">
                <a:latin typeface="Comic Sans MS" panose="030F0702030302020204" pitchFamily="66" charset="0"/>
              </a:rPr>
              <a:t>Etude de mobilité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Analyse de différents critères  de la situation existante et de la situation projetée :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Sécurité des usagers faibles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Piétons ordinaires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Personne à mobilité réduite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fr-FR" sz="1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Mobilité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Circulation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Stationnement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Vélos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Végétation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Ecoulement des eaux ruissellement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Eclairage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Etat d’usure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Mobiliteitstudie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Etude de mobilité</a:t>
            </a:r>
          </a:p>
        </p:txBody>
      </p:sp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CECD347-872A-41A3-A95A-D8BFB9560CF7}"/>
              </a:ext>
            </a:extLst>
          </p:cNvPr>
          <p:cNvSpPr txBox="1">
            <a:spLocks/>
          </p:cNvSpPr>
          <p:nvPr/>
        </p:nvSpPr>
        <p:spPr>
          <a:xfrm>
            <a:off x="339306" y="1745433"/>
            <a:ext cx="8337150" cy="51125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Diagnose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Wijktoegangsweg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Drukke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verkeersstromen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op de Odon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Warlandlaan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in de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twee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richtingen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secundaire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transitroute</a:t>
            </a: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Kruispunt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Odon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Berré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Vandervleet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Spruyt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Overbelasting</a:t>
            </a: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Oversteekplaatsen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zijn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niet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beveiligd</a:t>
            </a: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lvl="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Prioriteitsgeschillen</a:t>
            </a: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alt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Lange rechte weg die aanzet tot hoge snelheid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7BC1518-60B9-42F6-BB52-995DD812EB22}"/>
              </a:ext>
            </a:extLst>
          </p:cNvPr>
          <p:cNvSpPr txBox="1">
            <a:spLocks/>
          </p:cNvSpPr>
          <p:nvPr/>
        </p:nvSpPr>
        <p:spPr>
          <a:xfrm>
            <a:off x="339306" y="4301716"/>
            <a:ext cx="8337150" cy="236133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300" dirty="0">
                <a:latin typeface="Comic Sans MS" panose="030F0702030302020204" pitchFamily="66" charset="0"/>
              </a:rPr>
              <a:t>Diagnostic :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Desserte locale de quartier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Flux importants au niveau de l’avenue Odon </a:t>
            </a:r>
            <a:r>
              <a:rPr lang="fr-FR" sz="1300" dirty="0" err="1">
                <a:latin typeface="Comic Sans MS" panose="030F0702030302020204" pitchFamily="66" charset="0"/>
              </a:rPr>
              <a:t>Warland</a:t>
            </a:r>
            <a:r>
              <a:rPr lang="fr-FR" sz="1300" dirty="0">
                <a:latin typeface="Comic Sans MS" panose="030F0702030302020204" pitchFamily="66" charset="0"/>
              </a:rPr>
              <a:t> dans les 2 sens </a:t>
            </a:r>
            <a:r>
              <a:rPr lang="fr-FR" sz="1300" dirty="0">
                <a:latin typeface="Comic Sans MS" panose="030F0702030302020204" pitchFamily="66" charset="0"/>
                <a:sym typeface="Wingdings" panose="05000000000000000000" pitchFamily="2" charset="2"/>
              </a:rPr>
              <a:t> itinéraire de transit secondaire</a:t>
            </a:r>
            <a:endParaRPr lang="fr-FR" sz="13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Carrefour Odon </a:t>
            </a:r>
            <a:r>
              <a:rPr lang="fr-FR" sz="1300" dirty="0" err="1">
                <a:latin typeface="Comic Sans MS" panose="030F0702030302020204" pitchFamily="66" charset="0"/>
              </a:rPr>
              <a:t>Warland</a:t>
            </a:r>
            <a:r>
              <a:rPr lang="fr-FR" sz="1300" dirty="0">
                <a:latin typeface="Comic Sans MS" panose="030F0702030302020204" pitchFamily="66" charset="0"/>
              </a:rPr>
              <a:t>, </a:t>
            </a:r>
            <a:r>
              <a:rPr lang="fr-FR" sz="1300" dirty="0" err="1">
                <a:latin typeface="Comic Sans MS" panose="030F0702030302020204" pitchFamily="66" charset="0"/>
              </a:rPr>
              <a:t>Berré</a:t>
            </a:r>
            <a:r>
              <a:rPr lang="fr-FR" sz="1300" dirty="0">
                <a:latin typeface="Comic Sans MS" panose="030F0702030302020204" pitchFamily="66" charset="0"/>
              </a:rPr>
              <a:t>, </a:t>
            </a:r>
            <a:r>
              <a:rPr lang="fr-FR" sz="1300" dirty="0" err="1">
                <a:latin typeface="Comic Sans MS" panose="030F0702030302020204" pitchFamily="66" charset="0"/>
              </a:rPr>
              <a:t>Vandervleet</a:t>
            </a:r>
            <a:r>
              <a:rPr lang="fr-FR" sz="1300" dirty="0">
                <a:latin typeface="Comic Sans MS" panose="030F0702030302020204" pitchFamily="66" charset="0"/>
              </a:rPr>
              <a:t> et </a:t>
            </a:r>
            <a:r>
              <a:rPr lang="fr-FR" sz="1300" dirty="0" err="1">
                <a:latin typeface="Comic Sans MS" panose="030F0702030302020204" pitchFamily="66" charset="0"/>
              </a:rPr>
              <a:t>Spruyt</a:t>
            </a:r>
            <a:r>
              <a:rPr lang="fr-FR" sz="1300" dirty="0">
                <a:latin typeface="Comic Sans MS" panose="030F0702030302020204" pitchFamily="66" charset="0"/>
              </a:rPr>
              <a:t>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Congestion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Traversées piétonnes non sécurisées </a:t>
            </a:r>
          </a:p>
          <a:p>
            <a:pPr marL="540000" lvl="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Conflits de priorités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Longue voirie rectiligne favorisant la vitesse</a:t>
            </a:r>
          </a:p>
          <a:p>
            <a:pPr marL="284400" lvl="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fr-FR" sz="1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Heraanleg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van Odon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Warlandlaan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Réaménagement de l’avenue Odon </a:t>
            </a:r>
            <a:r>
              <a:rPr lang="fr-FR" sz="2000" dirty="0" err="1">
                <a:latin typeface="Comic Sans MS" panose="030F0702030302020204" pitchFamily="66" charset="0"/>
              </a:rPr>
              <a:t>Warland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CECD347-872A-41A3-A95A-D8BFB9560CF7}"/>
              </a:ext>
            </a:extLst>
          </p:cNvPr>
          <p:cNvSpPr txBox="1">
            <a:spLocks/>
          </p:cNvSpPr>
          <p:nvPr/>
        </p:nvSpPr>
        <p:spPr>
          <a:xfrm>
            <a:off x="107503" y="1556793"/>
            <a:ext cx="8856985" cy="2088231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Conclusie :</a:t>
            </a:r>
          </a:p>
          <a:p>
            <a:endParaRPr lang="nl-NL" alt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Handhaving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bidirectioneel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Eenrichtingsverkeer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in de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aangenzende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zijstraten</a:t>
            </a:r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Snelheidsvermindering</a:t>
            </a:r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Plaatsing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een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plateau op het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kruispunt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Odon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Berré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Vandervleet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Spruyt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De </a:t>
            </a:r>
            <a:r>
              <a:rPr lang="es-ES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verbetering</a:t>
            </a:r>
            <a:r>
              <a:rPr lang="es-E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es-ES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leefomgeving</a:t>
            </a:r>
            <a:r>
              <a:rPr lang="es-E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es-E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een</a:t>
            </a:r>
            <a:r>
              <a:rPr lang="es-E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vermindering</a:t>
            </a:r>
            <a:r>
              <a:rPr lang="es-E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es-ES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geluidsoverlast</a:t>
            </a:r>
            <a:endParaRPr lang="es-E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De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verbetering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leefomgeving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valorisatie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openbare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ruimte</a:t>
            </a:r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Verhoging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van het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aantal</a:t>
            </a:r>
            <a:r>
              <a:rPr 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fietsboxen</a:t>
            </a:r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7BC1518-60B9-42F6-BB52-995DD812EB22}"/>
              </a:ext>
            </a:extLst>
          </p:cNvPr>
          <p:cNvSpPr txBox="1">
            <a:spLocks/>
          </p:cNvSpPr>
          <p:nvPr/>
        </p:nvSpPr>
        <p:spPr>
          <a:xfrm>
            <a:off x="95493" y="3933056"/>
            <a:ext cx="8712969" cy="244827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300" dirty="0">
                <a:latin typeface="Comic Sans MS" panose="030F0702030302020204" pitchFamily="66" charset="0"/>
              </a:rPr>
              <a:t>Conclusion :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Maintien du double sens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Mise en sens unique des rues adjacentes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Diminution de la vitesse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Création un plateau au carrefour Odon </a:t>
            </a:r>
            <a:r>
              <a:rPr lang="fr-FR" sz="1300" dirty="0" err="1">
                <a:latin typeface="Comic Sans MS" panose="030F0702030302020204" pitchFamily="66" charset="0"/>
              </a:rPr>
              <a:t>Warland</a:t>
            </a:r>
            <a:r>
              <a:rPr lang="fr-FR" sz="1300" dirty="0">
                <a:latin typeface="Comic Sans MS" panose="030F0702030302020204" pitchFamily="66" charset="0"/>
              </a:rPr>
              <a:t>, </a:t>
            </a:r>
            <a:r>
              <a:rPr lang="fr-FR" sz="1300" dirty="0" err="1">
                <a:latin typeface="Comic Sans MS" panose="030F0702030302020204" pitchFamily="66" charset="0"/>
              </a:rPr>
              <a:t>Berré</a:t>
            </a:r>
            <a:r>
              <a:rPr lang="fr-FR" sz="1300" dirty="0">
                <a:latin typeface="Comic Sans MS" panose="030F0702030302020204" pitchFamily="66" charset="0"/>
              </a:rPr>
              <a:t>, </a:t>
            </a:r>
            <a:r>
              <a:rPr lang="fr-FR" sz="1300" dirty="0" err="1">
                <a:latin typeface="Comic Sans MS" panose="030F0702030302020204" pitchFamily="66" charset="0"/>
              </a:rPr>
              <a:t>Vandervleet</a:t>
            </a:r>
            <a:r>
              <a:rPr lang="fr-FR" sz="1300" dirty="0">
                <a:latin typeface="Comic Sans MS" panose="030F0702030302020204" pitchFamily="66" charset="0"/>
              </a:rPr>
              <a:t> et </a:t>
            </a:r>
            <a:r>
              <a:rPr lang="fr-FR" sz="1300" dirty="0" err="1">
                <a:latin typeface="Comic Sans MS" panose="030F0702030302020204" pitchFamily="66" charset="0"/>
              </a:rPr>
              <a:t>Spruyt</a:t>
            </a:r>
            <a:r>
              <a:rPr lang="fr-FR" sz="1300" dirty="0">
                <a:latin typeface="Comic Sans MS" panose="030F0702030302020204" pitchFamily="66" charset="0"/>
              </a:rPr>
              <a:t> 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Améliorer le cadre de vie par la réduction des nuisances sonores 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Améliorer le cadre de vie par la valorisation de l’espace public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Augmenter les box vélo</a:t>
            </a:r>
          </a:p>
          <a:p>
            <a:pPr marL="2844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fr-FR" sz="1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D924197-9E93-450C-8D98-B241A4A1E8DE}"/>
              </a:ext>
            </a:extLst>
          </p:cNvPr>
          <p:cNvSpPr txBox="1">
            <a:spLocks/>
          </p:cNvSpPr>
          <p:nvPr/>
        </p:nvSpPr>
        <p:spPr>
          <a:xfrm>
            <a:off x="4916262" y="4869160"/>
            <a:ext cx="4104456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300" dirty="0">
                <a:latin typeface="Comic Sans MS" panose="030F0702030302020204" pitchFamily="66" charset="0"/>
              </a:rPr>
              <a:t>Sécurité des usagers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Piétons ordinaires  : pas d’extension de trottoir à certains carrefours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Traversée longue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Absence de dalles podotactiles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Bordure en saillie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+ Trottoir large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existante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D573E14-06C4-46C4-A174-B37F629E8D59}"/>
              </a:ext>
            </a:extLst>
          </p:cNvPr>
          <p:cNvSpPr txBox="1">
            <a:spLocks/>
          </p:cNvSpPr>
          <p:nvPr/>
        </p:nvSpPr>
        <p:spPr>
          <a:xfrm>
            <a:off x="128209" y="4869160"/>
            <a:ext cx="4099530" cy="187220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Veiligheid van de gebruikers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Gewone voetganger : geen uitbreiding van het voetpad op enkele kruispunten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Lange oversteekplaatsen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Afwezigheid van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podotactiele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tegels</a:t>
            </a: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Verhoogde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boordsteen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oversteek</a:t>
            </a: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endParaRPr lang="nl-NL" altLang="fr-FR" sz="1300" dirty="0">
              <a:latin typeface="Comic Sans MS" panose="030F0702030302020204" pitchFamily="66" charset="0"/>
            </a:endParaRPr>
          </a:p>
          <a:p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+ Breed voetpad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41755E-80BF-465C-A876-C350D134F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3" y="1748183"/>
            <a:ext cx="4320000" cy="28692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E18516-8AB4-46A3-8147-4F2122F52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748183"/>
            <a:ext cx="4320000" cy="2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B07F265-BF1F-49C3-993F-FA68267A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existante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4721390" y="4485824"/>
            <a:ext cx="4212468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Mobilité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Circulation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Présence de dispositifs pour diminuer la vitesse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Longue voirie rectiligne favorisant la vitesse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Stationnement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Stationnement d’un seul côté sauf au niveau du parc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Vélos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Piste cyclable suggérée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Box et arceaux vélo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87215" y="4490505"/>
            <a:ext cx="4320000" cy="187220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Mobiliteit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Verkeer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Tijdelijke ingrepen tot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snelheidsvermindering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Lange rechte weg die aanzet tot hoge snelheid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Parkeren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Parkeermogelijkheid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slechts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langs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één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kant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Fietsen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: 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Fietssuggestiestrook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Box en fietsbeugels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B0E365-E575-4BFC-BAA6-055D4D816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9" y="1492319"/>
            <a:ext cx="4320000" cy="28692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825572-B3FF-4579-A0C3-00ECF2FDF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58" y="1497001"/>
            <a:ext cx="4320000" cy="2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B07F265-BF1F-49C3-993F-FA68267A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existante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4680491" y="4529523"/>
            <a:ext cx="4463509" cy="201622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Végétation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Alignement d’arbres taillés de part et d’autre de la voirie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Alignement d’arbres dans le parc qui fait concurrence aux arbres de la rue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Petits bacs à arbres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endParaRPr lang="fr-FR" sz="12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Ecoulement des eaux :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L’eau de ruissellement s’écoule le long des bordures et est récoltée au niveau des avaloirs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Pas d’infiltration des eaux dans le sol (cycle naturel)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Eau de pluie va 100% à l’égout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153849" y="4585809"/>
            <a:ext cx="4320001" cy="215659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Gesnoeide bomen aan beide kanten van de 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Storende bomen in de aangrenzende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Kleine boombakken</a:t>
            </a:r>
          </a:p>
          <a:p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Waterafvoer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Het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regenwater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langs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boordsteen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tot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straatkolken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Geen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waterinfiltratie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in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grond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natuurlijke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cyclus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Regenwater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100 % in de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riolering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919AD7-C4B5-48DC-AF0D-BC2992C1C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0269"/>
            <a:ext cx="4320000" cy="28692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4432F1-FB01-4B35-BDFA-7DA028F22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2" y="1646519"/>
            <a:ext cx="4320000" cy="2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B07F265-BF1F-49C3-993F-FA68267A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existante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5012926" y="5153070"/>
            <a:ext cx="4131074" cy="144600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Eclairage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Les luminaires sont en ancrage façade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 </a:t>
            </a:r>
          </a:p>
          <a:p>
            <a:endParaRPr lang="fr-FR" sz="6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Etat d’usure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Chaussée et trottoirs en très mauvais état</a:t>
            </a:r>
          </a:p>
          <a:p>
            <a:endParaRPr lang="fr-FR" sz="6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323528" y="5153070"/>
            <a:ext cx="4355529" cy="144600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Verlichting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armaturen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zijn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verankerd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in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voorgevel</a:t>
            </a:r>
            <a:endParaRPr lang="fr-CA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Slijtage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voetpad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zeer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slechte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staat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86BA43-7B1B-4B21-8497-E112DBD9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1556792"/>
            <a:ext cx="5040000" cy="33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 1">
      <a:dk1>
        <a:sysClr val="windowText" lastClr="000000"/>
      </a:dk1>
      <a:lt1>
        <a:srgbClr val="544D4D"/>
      </a:lt1>
      <a:dk2>
        <a:srgbClr val="FFFFFF"/>
      </a:dk2>
      <a:lt2>
        <a:srgbClr val="716767"/>
      </a:lt2>
      <a:accent1>
        <a:srgbClr val="F69D1A"/>
      </a:accent1>
      <a:accent2>
        <a:srgbClr val="5C5454"/>
      </a:accent2>
      <a:accent3>
        <a:srgbClr val="A5AB81"/>
      </a:accent3>
      <a:accent4>
        <a:srgbClr val="F7B615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6356</TotalTime>
  <Words>1507</Words>
  <Application>Microsoft Office PowerPoint</Application>
  <PresentationFormat>Affichage à l'écran (4:3)</PresentationFormat>
  <Paragraphs>413</Paragraphs>
  <Slides>22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Courier New</vt:lpstr>
      <vt:lpstr>Tw Cen MT</vt:lpstr>
      <vt:lpstr>Wingdings</vt:lpstr>
      <vt:lpstr>Wingdings 2</vt:lpstr>
      <vt:lpstr>Médian</vt:lpstr>
      <vt:lpstr>Heraanleg van Odon Warlandlaan  Réaménagement de l’avenue Odon Warland</vt:lpstr>
      <vt:lpstr>Heraanleg van Odon Warlandlaan  sectie Charles Woeste - Pannenhuis Réaménagement de l’avenue Odon Warland section Charles Woeste-Pannenhuis </vt:lpstr>
      <vt:lpstr>Heraanleg van Odon Warlandlaan  Réaménagement de l’avenue Odon Warland</vt:lpstr>
      <vt:lpstr>Mobiliteitstudie Etude de mobilité</vt:lpstr>
      <vt:lpstr>Heraanleg van Odon Warlandlaan  Réaménagement de l’avenue Odon Warland</vt:lpstr>
      <vt:lpstr>Bestaande toestand Situation existante</vt:lpstr>
      <vt:lpstr>Bestaande toestand Situation existante</vt:lpstr>
      <vt:lpstr>Bestaande toestand Situation existante</vt:lpstr>
      <vt:lpstr>Bestaande toestand Situation existante</vt:lpstr>
      <vt:lpstr>Bestaande toestand Situation existante</vt:lpstr>
      <vt:lpstr>Présentation PowerPoint</vt:lpstr>
      <vt:lpstr>Ontworpen toestand Situation projetée</vt:lpstr>
      <vt:lpstr>Ontworpen toestand Situation projetée</vt:lpstr>
      <vt:lpstr>Gedeelte tussen Woeste en Spruyt Section comprise entre Woeste et Spruyt</vt:lpstr>
      <vt:lpstr>Gedeelte tussen Woeste en Spruyt Section comprise entre Woeste et Spruyt</vt:lpstr>
      <vt:lpstr>Kruispunt Odon Warland, Berré, Vandervleet, Spruyt Carrefour Odon Warland, Berré, Vandervleet, Spruyt</vt:lpstr>
      <vt:lpstr>Gedeelte tussen Berré en Bulins Section comprise entre Berré et Bulins</vt:lpstr>
      <vt:lpstr>Gedeelte tussen Berré en Bulins Section comprise entre Berré et Bulins</vt:lpstr>
      <vt:lpstr>Gedeelte tussen Bulins en Pannenhuis Section comprise entre Bulins et Pannenhuis</vt:lpstr>
      <vt:lpstr>Gedeelte tussen Bulins en Pannenhuis Section comprise entre Bulins et Pannenhuis</vt:lpstr>
      <vt:lpstr>Heraanleg van Odon Warlandlaan Réaménagement de l’avenue Odon Warland</vt:lpstr>
      <vt:lpstr>Dank voor uw aandacht Merci pour votre attention   Vragen-antwoorden Questions-réponses</vt:lpstr>
    </vt:vector>
  </TitlesOfParts>
  <Company>Grontmij 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P700391</dc:creator>
  <cp:lastModifiedBy>Aude</cp:lastModifiedBy>
  <cp:revision>561</cp:revision>
  <cp:lastPrinted>2014-12-05T16:11:54Z</cp:lastPrinted>
  <dcterms:created xsi:type="dcterms:W3CDTF">2012-05-16T13:56:27Z</dcterms:created>
  <dcterms:modified xsi:type="dcterms:W3CDTF">2021-06-28T14:55:37Z</dcterms:modified>
</cp:coreProperties>
</file>